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43891200" cy="38404800"/>
  <p:notesSz cx="6858000" cy="9144000"/>
  <p:embeddedFontLst>
    <p:embeddedFont>
      <p:font typeface="Calibri" panose="020F0502020204030204" pitchFamily="34" charset="0"/>
      <p:regular r:id="rId4"/>
      <p:bold r:id="rId5"/>
      <p:italic r:id="rId6"/>
      <p:boldItalic r:id="rId7"/>
    </p:embeddedFont>
    <p:embeddedFont>
      <p:font typeface="Helvetica Neue" panose="02000503000000020004" pitchFamily="2" charset="0"/>
      <p:regular r:id="rId8"/>
      <p:bold r:id="rId9"/>
      <p:italic r:id="rId10"/>
      <p:boldItalic r:id="rId1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2" roundtripDataSignature="AMtx7mgUZ/EanI988gELEzf8evnhnh3My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p:restoredTop sz="94387"/>
  </p:normalViewPr>
  <p:slideViewPr>
    <p:cSldViewPr snapToGrid="0" snapToObjects="1">
      <p:cViewPr>
        <p:scale>
          <a:sx n="20" d="100"/>
          <a:sy n="20" d="100"/>
        </p:scale>
        <p:origin x="2560" y="-4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presProps" Target="presProps.xml"/><Relationship Id="rId3" Type="http://schemas.openxmlformats.org/officeDocument/2006/relationships/notesMaster" Target="notesMasters/notesMaster1.xml"/><Relationship Id="rId7" Type="http://schemas.openxmlformats.org/officeDocument/2006/relationships/font" Target="fonts/font4.fntdata"/><Relationship Id="rId12" Type="http://customschemas.google.com/relationships/presentationmetadata" Target="meta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theme" Target="theme/theme1.xml"/><Relationship Id="rId10" Type="http://schemas.openxmlformats.org/officeDocument/2006/relationships/font" Target="fonts/font7.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viewProps" Target="viewProps.xml"/></Relationships>
</file>

<file path=ppt/media/image1.png>
</file>

<file path=ppt/media/image10.jpg>
</file>

<file path=ppt/media/image11.jpg>
</file>

<file path=ppt/media/image12.png>
</file>

<file path=ppt/media/image13.png>
</file>

<file path=ppt/media/image14.png>
</file>

<file path=ppt/media/image15.jpg>
</file>

<file path=ppt/media/image16.jpg>
</file>

<file path=ppt/media/image17.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1470025" y="685800"/>
            <a:ext cx="391795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1"/>
        <p:cNvGrpSpPr/>
        <p:nvPr/>
      </p:nvGrpSpPr>
      <p:grpSpPr>
        <a:xfrm>
          <a:off x="0" y="0"/>
          <a:ext cx="0" cy="0"/>
          <a:chOff x="0" y="0"/>
          <a:chExt cx="0" cy="0"/>
        </a:xfrm>
      </p:grpSpPr>
      <p:sp>
        <p:nvSpPr>
          <p:cNvPr id="12" name="Google Shape;12;p3"/>
          <p:cNvSpPr txBox="1">
            <a:spLocks noGrp="1"/>
          </p:cNvSpPr>
          <p:nvPr>
            <p:ph type="ctrTitle"/>
          </p:nvPr>
        </p:nvSpPr>
        <p:spPr>
          <a:xfrm>
            <a:off x="3291840" y="6285233"/>
            <a:ext cx="37307520" cy="1337056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3"/>
          <p:cNvSpPr txBox="1">
            <a:spLocks noGrp="1"/>
          </p:cNvSpPr>
          <p:nvPr>
            <p:ph type="subTitle" idx="1"/>
          </p:nvPr>
        </p:nvSpPr>
        <p:spPr>
          <a:xfrm>
            <a:off x="5486400" y="20171413"/>
            <a:ext cx="32918400" cy="9272267"/>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4800"/>
              </a:spcBef>
              <a:spcAft>
                <a:spcPts val="0"/>
              </a:spcAft>
              <a:buClr>
                <a:schemeClr val="dk1"/>
              </a:buClr>
              <a:buSzPts val="11520"/>
              <a:buNone/>
              <a:defRPr sz="11520"/>
            </a:lvl1pPr>
            <a:lvl2pPr lvl="1" algn="ctr">
              <a:lnSpc>
                <a:spcPct val="90000"/>
              </a:lnSpc>
              <a:spcBef>
                <a:spcPts val="2400"/>
              </a:spcBef>
              <a:spcAft>
                <a:spcPts val="0"/>
              </a:spcAft>
              <a:buClr>
                <a:schemeClr val="dk1"/>
              </a:buClr>
              <a:buSzPts val="9600"/>
              <a:buNone/>
              <a:defRPr sz="9600"/>
            </a:lvl2pPr>
            <a:lvl3pPr lvl="2" algn="ctr">
              <a:lnSpc>
                <a:spcPct val="90000"/>
              </a:lnSpc>
              <a:spcBef>
                <a:spcPts val="2400"/>
              </a:spcBef>
              <a:spcAft>
                <a:spcPts val="0"/>
              </a:spcAft>
              <a:buClr>
                <a:schemeClr val="dk1"/>
              </a:buClr>
              <a:buSzPts val="8640"/>
              <a:buNone/>
              <a:defRPr sz="8640"/>
            </a:lvl3pPr>
            <a:lvl4pPr lvl="3" algn="ctr">
              <a:lnSpc>
                <a:spcPct val="90000"/>
              </a:lnSpc>
              <a:spcBef>
                <a:spcPts val="2400"/>
              </a:spcBef>
              <a:spcAft>
                <a:spcPts val="0"/>
              </a:spcAft>
              <a:buClr>
                <a:schemeClr val="dk1"/>
              </a:buClr>
              <a:buSzPts val="7680"/>
              <a:buNone/>
              <a:defRPr sz="7680"/>
            </a:lvl4pPr>
            <a:lvl5pPr lvl="4" algn="ctr">
              <a:lnSpc>
                <a:spcPct val="90000"/>
              </a:lnSpc>
              <a:spcBef>
                <a:spcPts val="2400"/>
              </a:spcBef>
              <a:spcAft>
                <a:spcPts val="0"/>
              </a:spcAft>
              <a:buClr>
                <a:schemeClr val="dk1"/>
              </a:buClr>
              <a:buSzPts val="7680"/>
              <a:buNone/>
              <a:defRPr sz="7680"/>
            </a:lvl5pPr>
            <a:lvl6pPr lvl="5" algn="ctr">
              <a:lnSpc>
                <a:spcPct val="90000"/>
              </a:lnSpc>
              <a:spcBef>
                <a:spcPts val="2400"/>
              </a:spcBef>
              <a:spcAft>
                <a:spcPts val="0"/>
              </a:spcAft>
              <a:buClr>
                <a:schemeClr val="dk1"/>
              </a:buClr>
              <a:buSzPts val="7680"/>
              <a:buNone/>
              <a:defRPr sz="7680"/>
            </a:lvl6pPr>
            <a:lvl7pPr lvl="6" algn="ctr">
              <a:lnSpc>
                <a:spcPct val="90000"/>
              </a:lnSpc>
              <a:spcBef>
                <a:spcPts val="2400"/>
              </a:spcBef>
              <a:spcAft>
                <a:spcPts val="0"/>
              </a:spcAft>
              <a:buClr>
                <a:schemeClr val="dk1"/>
              </a:buClr>
              <a:buSzPts val="7680"/>
              <a:buNone/>
              <a:defRPr sz="7680"/>
            </a:lvl7pPr>
            <a:lvl8pPr lvl="7" algn="ctr">
              <a:lnSpc>
                <a:spcPct val="90000"/>
              </a:lnSpc>
              <a:spcBef>
                <a:spcPts val="2400"/>
              </a:spcBef>
              <a:spcAft>
                <a:spcPts val="0"/>
              </a:spcAft>
              <a:buClr>
                <a:schemeClr val="dk1"/>
              </a:buClr>
              <a:buSzPts val="7680"/>
              <a:buNone/>
              <a:defRPr sz="7680"/>
            </a:lvl8pPr>
            <a:lvl9pPr lvl="8" algn="ctr">
              <a:lnSpc>
                <a:spcPct val="90000"/>
              </a:lnSpc>
              <a:spcBef>
                <a:spcPts val="2400"/>
              </a:spcBef>
              <a:spcAft>
                <a:spcPts val="0"/>
              </a:spcAft>
              <a:buClr>
                <a:schemeClr val="dk1"/>
              </a:buClr>
              <a:buSzPts val="7680"/>
              <a:buNone/>
              <a:defRPr sz="7680"/>
            </a:lvl9pPr>
          </a:lstStyle>
          <a:p>
            <a:endParaRPr/>
          </a:p>
        </p:txBody>
      </p:sp>
      <p:sp>
        <p:nvSpPr>
          <p:cNvPr id="14" name="Google Shape;14;p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2"/>
          <p:cNvSpPr txBox="1">
            <a:spLocks noGrp="1"/>
          </p:cNvSpPr>
          <p:nvPr>
            <p:ph type="body" idx="1"/>
          </p:nvPr>
        </p:nvSpPr>
        <p:spPr>
          <a:xfrm rot="5400000">
            <a:off x="9761854" y="3479167"/>
            <a:ext cx="24367493" cy="3785616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1" name="Google Shape;71;p1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3"/>
          <p:cNvSpPr txBox="1">
            <a:spLocks noGrp="1"/>
          </p:cNvSpPr>
          <p:nvPr>
            <p:ph type="title"/>
          </p:nvPr>
        </p:nvSpPr>
        <p:spPr>
          <a:xfrm rot="5400000">
            <a:off x="19868515" y="13585826"/>
            <a:ext cx="32546293" cy="946404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3"/>
          <p:cNvSpPr txBox="1">
            <a:spLocks noGrp="1"/>
          </p:cNvSpPr>
          <p:nvPr>
            <p:ph type="body" idx="1"/>
          </p:nvPr>
        </p:nvSpPr>
        <p:spPr>
          <a:xfrm rot="5400000">
            <a:off x="666116" y="4396107"/>
            <a:ext cx="32546293" cy="2784348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77" name="Google Shape;77;p13"/>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3"/>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3"/>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4"/>
          <p:cNvSpPr txBox="1">
            <a:spLocks noGrp="1"/>
          </p:cNvSpPr>
          <p:nvPr>
            <p:ph type="body" idx="1"/>
          </p:nvPr>
        </p:nvSpPr>
        <p:spPr>
          <a:xfrm>
            <a:off x="3017520" y="10223500"/>
            <a:ext cx="378561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20" name="Google Shape;20;p4"/>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4"/>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4"/>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3"/>
        <p:cNvGrpSpPr/>
        <p:nvPr/>
      </p:nvGrpSpPr>
      <p:grpSpPr>
        <a:xfrm>
          <a:off x="0" y="0"/>
          <a:ext cx="0" cy="0"/>
          <a:chOff x="0" y="0"/>
          <a:chExt cx="0" cy="0"/>
        </a:xfrm>
      </p:grpSpPr>
      <p:sp>
        <p:nvSpPr>
          <p:cNvPr id="24" name="Google Shape;24;p5"/>
          <p:cNvSpPr txBox="1">
            <a:spLocks noGrp="1"/>
          </p:cNvSpPr>
          <p:nvPr>
            <p:ph type="title"/>
          </p:nvPr>
        </p:nvSpPr>
        <p:spPr>
          <a:xfrm>
            <a:off x="2994662" y="9574541"/>
            <a:ext cx="37856160" cy="1597532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28800"/>
              <a:buFont typeface="Calibri"/>
              <a:buNone/>
              <a:defRPr sz="28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5" name="Google Shape;25;p5"/>
          <p:cNvSpPr txBox="1">
            <a:spLocks noGrp="1"/>
          </p:cNvSpPr>
          <p:nvPr>
            <p:ph type="body" idx="1"/>
          </p:nvPr>
        </p:nvSpPr>
        <p:spPr>
          <a:xfrm>
            <a:off x="2994662" y="25701001"/>
            <a:ext cx="37856160" cy="840104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11520"/>
              <a:buNone/>
              <a:defRPr sz="11520">
                <a:solidFill>
                  <a:schemeClr val="dk1"/>
                </a:solidFill>
              </a:defRPr>
            </a:lvl1pPr>
            <a:lvl2pPr marL="914400" lvl="1" indent="-228600" algn="l">
              <a:lnSpc>
                <a:spcPct val="90000"/>
              </a:lnSpc>
              <a:spcBef>
                <a:spcPts val="2400"/>
              </a:spcBef>
              <a:spcAft>
                <a:spcPts val="0"/>
              </a:spcAft>
              <a:buClr>
                <a:srgbClr val="888888"/>
              </a:buClr>
              <a:buSzPts val="9600"/>
              <a:buNone/>
              <a:defRPr sz="9600">
                <a:solidFill>
                  <a:srgbClr val="888888"/>
                </a:solidFill>
              </a:defRPr>
            </a:lvl2pPr>
            <a:lvl3pPr marL="1371600" lvl="2" indent="-228600" algn="l">
              <a:lnSpc>
                <a:spcPct val="90000"/>
              </a:lnSpc>
              <a:spcBef>
                <a:spcPts val="2400"/>
              </a:spcBef>
              <a:spcAft>
                <a:spcPts val="0"/>
              </a:spcAft>
              <a:buClr>
                <a:srgbClr val="888888"/>
              </a:buClr>
              <a:buSzPts val="8640"/>
              <a:buNone/>
              <a:defRPr sz="8640">
                <a:solidFill>
                  <a:srgbClr val="888888"/>
                </a:solidFill>
              </a:defRPr>
            </a:lvl3pPr>
            <a:lvl4pPr marL="1828800" lvl="3" indent="-228600" algn="l">
              <a:lnSpc>
                <a:spcPct val="90000"/>
              </a:lnSpc>
              <a:spcBef>
                <a:spcPts val="2400"/>
              </a:spcBef>
              <a:spcAft>
                <a:spcPts val="0"/>
              </a:spcAft>
              <a:buClr>
                <a:srgbClr val="888888"/>
              </a:buClr>
              <a:buSzPts val="7680"/>
              <a:buNone/>
              <a:defRPr sz="7680">
                <a:solidFill>
                  <a:srgbClr val="888888"/>
                </a:solidFill>
              </a:defRPr>
            </a:lvl4pPr>
            <a:lvl5pPr marL="2286000" lvl="4" indent="-228600" algn="l">
              <a:lnSpc>
                <a:spcPct val="90000"/>
              </a:lnSpc>
              <a:spcBef>
                <a:spcPts val="2400"/>
              </a:spcBef>
              <a:spcAft>
                <a:spcPts val="0"/>
              </a:spcAft>
              <a:buClr>
                <a:srgbClr val="888888"/>
              </a:buClr>
              <a:buSzPts val="7680"/>
              <a:buNone/>
              <a:defRPr sz="7680">
                <a:solidFill>
                  <a:srgbClr val="888888"/>
                </a:solidFill>
              </a:defRPr>
            </a:lvl5pPr>
            <a:lvl6pPr marL="2743200" lvl="5" indent="-228600" algn="l">
              <a:lnSpc>
                <a:spcPct val="90000"/>
              </a:lnSpc>
              <a:spcBef>
                <a:spcPts val="2400"/>
              </a:spcBef>
              <a:spcAft>
                <a:spcPts val="0"/>
              </a:spcAft>
              <a:buClr>
                <a:srgbClr val="888888"/>
              </a:buClr>
              <a:buSzPts val="7680"/>
              <a:buNone/>
              <a:defRPr sz="7680">
                <a:solidFill>
                  <a:srgbClr val="888888"/>
                </a:solidFill>
              </a:defRPr>
            </a:lvl6pPr>
            <a:lvl7pPr marL="3200400" lvl="6" indent="-228600" algn="l">
              <a:lnSpc>
                <a:spcPct val="90000"/>
              </a:lnSpc>
              <a:spcBef>
                <a:spcPts val="2400"/>
              </a:spcBef>
              <a:spcAft>
                <a:spcPts val="0"/>
              </a:spcAft>
              <a:buClr>
                <a:srgbClr val="888888"/>
              </a:buClr>
              <a:buSzPts val="7680"/>
              <a:buNone/>
              <a:defRPr sz="7680">
                <a:solidFill>
                  <a:srgbClr val="888888"/>
                </a:solidFill>
              </a:defRPr>
            </a:lvl7pPr>
            <a:lvl8pPr marL="3657600" lvl="7" indent="-228600" algn="l">
              <a:lnSpc>
                <a:spcPct val="90000"/>
              </a:lnSpc>
              <a:spcBef>
                <a:spcPts val="2400"/>
              </a:spcBef>
              <a:spcAft>
                <a:spcPts val="0"/>
              </a:spcAft>
              <a:buClr>
                <a:srgbClr val="888888"/>
              </a:buClr>
              <a:buSzPts val="7680"/>
              <a:buNone/>
              <a:defRPr sz="7680">
                <a:solidFill>
                  <a:srgbClr val="888888"/>
                </a:solidFill>
              </a:defRPr>
            </a:lvl8pPr>
            <a:lvl9pPr marL="4114800" lvl="8" indent="-228600" algn="l">
              <a:lnSpc>
                <a:spcPct val="90000"/>
              </a:lnSpc>
              <a:spcBef>
                <a:spcPts val="2400"/>
              </a:spcBef>
              <a:spcAft>
                <a:spcPts val="0"/>
              </a:spcAft>
              <a:buClr>
                <a:srgbClr val="888888"/>
              </a:buClr>
              <a:buSzPts val="7680"/>
              <a:buNone/>
              <a:defRPr sz="7680">
                <a:solidFill>
                  <a:srgbClr val="888888"/>
                </a:solidFill>
              </a:defRPr>
            </a:lvl9pPr>
          </a:lstStyle>
          <a:p>
            <a:endParaRPr/>
          </a:p>
        </p:txBody>
      </p:sp>
      <p:sp>
        <p:nvSpPr>
          <p:cNvPr id="26" name="Google Shape;26;p5"/>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7" name="Google Shape;27;p5"/>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5"/>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6"/>
          <p:cNvSpPr txBox="1">
            <a:spLocks noGrp="1"/>
          </p:cNvSpPr>
          <p:nvPr>
            <p:ph type="body" idx="1"/>
          </p:nvPr>
        </p:nvSpPr>
        <p:spPr>
          <a:xfrm>
            <a:off x="30175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2" name="Google Shape;32;p6"/>
          <p:cNvSpPr txBox="1">
            <a:spLocks noGrp="1"/>
          </p:cNvSpPr>
          <p:nvPr>
            <p:ph type="body" idx="2"/>
          </p:nvPr>
        </p:nvSpPr>
        <p:spPr>
          <a:xfrm>
            <a:off x="22219920" y="10223500"/>
            <a:ext cx="18653760" cy="243674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33" name="Google Shape;33;p6"/>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6"/>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6"/>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6"/>
        <p:cNvGrpSpPr/>
        <p:nvPr/>
      </p:nvGrpSpPr>
      <p:grpSpPr>
        <a:xfrm>
          <a:off x="0" y="0"/>
          <a:ext cx="0" cy="0"/>
          <a:chOff x="0" y="0"/>
          <a:chExt cx="0" cy="0"/>
        </a:xfrm>
      </p:grpSpPr>
      <p:sp>
        <p:nvSpPr>
          <p:cNvPr id="37" name="Google Shape;37;p7"/>
          <p:cNvSpPr txBox="1">
            <a:spLocks noGrp="1"/>
          </p:cNvSpPr>
          <p:nvPr>
            <p:ph type="title"/>
          </p:nvPr>
        </p:nvSpPr>
        <p:spPr>
          <a:xfrm>
            <a:off x="3023237"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8" name="Google Shape;38;p7"/>
          <p:cNvSpPr txBox="1">
            <a:spLocks noGrp="1"/>
          </p:cNvSpPr>
          <p:nvPr>
            <p:ph type="body" idx="1"/>
          </p:nvPr>
        </p:nvSpPr>
        <p:spPr>
          <a:xfrm>
            <a:off x="3023242" y="9414513"/>
            <a:ext cx="18568032"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39" name="Google Shape;39;p7"/>
          <p:cNvSpPr txBox="1">
            <a:spLocks noGrp="1"/>
          </p:cNvSpPr>
          <p:nvPr>
            <p:ph type="body" idx="2"/>
          </p:nvPr>
        </p:nvSpPr>
        <p:spPr>
          <a:xfrm>
            <a:off x="3023242" y="14028420"/>
            <a:ext cx="18568032"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0" name="Google Shape;40;p7"/>
          <p:cNvSpPr txBox="1">
            <a:spLocks noGrp="1"/>
          </p:cNvSpPr>
          <p:nvPr>
            <p:ph type="body" idx="3"/>
          </p:nvPr>
        </p:nvSpPr>
        <p:spPr>
          <a:xfrm>
            <a:off x="22219922" y="9414513"/>
            <a:ext cx="18659477" cy="4613907"/>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4800"/>
              </a:spcBef>
              <a:spcAft>
                <a:spcPts val="0"/>
              </a:spcAft>
              <a:buClr>
                <a:schemeClr val="dk1"/>
              </a:buClr>
              <a:buSzPts val="11520"/>
              <a:buNone/>
              <a:defRPr sz="11520" b="1"/>
            </a:lvl1pPr>
            <a:lvl2pPr marL="914400" lvl="1" indent="-228600" algn="l">
              <a:lnSpc>
                <a:spcPct val="90000"/>
              </a:lnSpc>
              <a:spcBef>
                <a:spcPts val="2400"/>
              </a:spcBef>
              <a:spcAft>
                <a:spcPts val="0"/>
              </a:spcAft>
              <a:buClr>
                <a:schemeClr val="dk1"/>
              </a:buClr>
              <a:buSzPts val="9600"/>
              <a:buNone/>
              <a:defRPr sz="9600" b="1"/>
            </a:lvl2pPr>
            <a:lvl3pPr marL="1371600" lvl="2" indent="-228600" algn="l">
              <a:lnSpc>
                <a:spcPct val="90000"/>
              </a:lnSpc>
              <a:spcBef>
                <a:spcPts val="2400"/>
              </a:spcBef>
              <a:spcAft>
                <a:spcPts val="0"/>
              </a:spcAft>
              <a:buClr>
                <a:schemeClr val="dk1"/>
              </a:buClr>
              <a:buSzPts val="8640"/>
              <a:buNone/>
              <a:defRPr sz="8640" b="1"/>
            </a:lvl3pPr>
            <a:lvl4pPr marL="1828800" lvl="3" indent="-228600" algn="l">
              <a:lnSpc>
                <a:spcPct val="90000"/>
              </a:lnSpc>
              <a:spcBef>
                <a:spcPts val="2400"/>
              </a:spcBef>
              <a:spcAft>
                <a:spcPts val="0"/>
              </a:spcAft>
              <a:buClr>
                <a:schemeClr val="dk1"/>
              </a:buClr>
              <a:buSzPts val="7680"/>
              <a:buNone/>
              <a:defRPr sz="7680" b="1"/>
            </a:lvl4pPr>
            <a:lvl5pPr marL="2286000" lvl="4" indent="-228600" algn="l">
              <a:lnSpc>
                <a:spcPct val="90000"/>
              </a:lnSpc>
              <a:spcBef>
                <a:spcPts val="2400"/>
              </a:spcBef>
              <a:spcAft>
                <a:spcPts val="0"/>
              </a:spcAft>
              <a:buClr>
                <a:schemeClr val="dk1"/>
              </a:buClr>
              <a:buSzPts val="7680"/>
              <a:buNone/>
              <a:defRPr sz="7680" b="1"/>
            </a:lvl5pPr>
            <a:lvl6pPr marL="2743200" lvl="5" indent="-228600" algn="l">
              <a:lnSpc>
                <a:spcPct val="90000"/>
              </a:lnSpc>
              <a:spcBef>
                <a:spcPts val="2400"/>
              </a:spcBef>
              <a:spcAft>
                <a:spcPts val="0"/>
              </a:spcAft>
              <a:buClr>
                <a:schemeClr val="dk1"/>
              </a:buClr>
              <a:buSzPts val="7680"/>
              <a:buNone/>
              <a:defRPr sz="7680" b="1"/>
            </a:lvl6pPr>
            <a:lvl7pPr marL="3200400" lvl="6" indent="-228600" algn="l">
              <a:lnSpc>
                <a:spcPct val="90000"/>
              </a:lnSpc>
              <a:spcBef>
                <a:spcPts val="2400"/>
              </a:spcBef>
              <a:spcAft>
                <a:spcPts val="0"/>
              </a:spcAft>
              <a:buClr>
                <a:schemeClr val="dk1"/>
              </a:buClr>
              <a:buSzPts val="7680"/>
              <a:buNone/>
              <a:defRPr sz="7680" b="1"/>
            </a:lvl7pPr>
            <a:lvl8pPr marL="3657600" lvl="7" indent="-228600" algn="l">
              <a:lnSpc>
                <a:spcPct val="90000"/>
              </a:lnSpc>
              <a:spcBef>
                <a:spcPts val="2400"/>
              </a:spcBef>
              <a:spcAft>
                <a:spcPts val="0"/>
              </a:spcAft>
              <a:buClr>
                <a:schemeClr val="dk1"/>
              </a:buClr>
              <a:buSzPts val="7680"/>
              <a:buNone/>
              <a:defRPr sz="7680" b="1"/>
            </a:lvl8pPr>
            <a:lvl9pPr marL="4114800" lvl="8" indent="-228600" algn="l">
              <a:lnSpc>
                <a:spcPct val="90000"/>
              </a:lnSpc>
              <a:spcBef>
                <a:spcPts val="2400"/>
              </a:spcBef>
              <a:spcAft>
                <a:spcPts val="0"/>
              </a:spcAft>
              <a:buClr>
                <a:schemeClr val="dk1"/>
              </a:buClr>
              <a:buSzPts val="7680"/>
              <a:buNone/>
              <a:defRPr sz="7680" b="1"/>
            </a:lvl9pPr>
          </a:lstStyle>
          <a:p>
            <a:endParaRPr/>
          </a:p>
        </p:txBody>
      </p:sp>
      <p:sp>
        <p:nvSpPr>
          <p:cNvPr id="41" name="Google Shape;41;p7"/>
          <p:cNvSpPr txBox="1">
            <a:spLocks noGrp="1"/>
          </p:cNvSpPr>
          <p:nvPr>
            <p:ph type="body" idx="4"/>
          </p:nvPr>
        </p:nvSpPr>
        <p:spPr>
          <a:xfrm>
            <a:off x="22219922" y="14028420"/>
            <a:ext cx="18659477" cy="20633693"/>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4800"/>
              </a:spcBef>
              <a:spcAft>
                <a:spcPts val="0"/>
              </a:spcAft>
              <a:buClr>
                <a:schemeClr val="dk1"/>
              </a:buClr>
              <a:buSzPts val="1800"/>
              <a:buChar char="•"/>
              <a:defRPr/>
            </a:lvl1pPr>
            <a:lvl2pPr marL="914400" lvl="1" indent="-342900" algn="l">
              <a:lnSpc>
                <a:spcPct val="90000"/>
              </a:lnSpc>
              <a:spcBef>
                <a:spcPts val="2400"/>
              </a:spcBef>
              <a:spcAft>
                <a:spcPts val="0"/>
              </a:spcAft>
              <a:buClr>
                <a:schemeClr val="dk1"/>
              </a:buClr>
              <a:buSzPts val="1800"/>
              <a:buChar char="•"/>
              <a:defRPr/>
            </a:lvl2pPr>
            <a:lvl3pPr marL="1371600" lvl="2" indent="-342900" algn="l">
              <a:lnSpc>
                <a:spcPct val="90000"/>
              </a:lnSpc>
              <a:spcBef>
                <a:spcPts val="2400"/>
              </a:spcBef>
              <a:spcAft>
                <a:spcPts val="0"/>
              </a:spcAft>
              <a:buClr>
                <a:schemeClr val="dk1"/>
              </a:buClr>
              <a:buSzPts val="1800"/>
              <a:buChar char="•"/>
              <a:defRPr/>
            </a:lvl3pPr>
            <a:lvl4pPr marL="1828800" lvl="3" indent="-342900" algn="l">
              <a:lnSpc>
                <a:spcPct val="90000"/>
              </a:lnSpc>
              <a:spcBef>
                <a:spcPts val="2400"/>
              </a:spcBef>
              <a:spcAft>
                <a:spcPts val="0"/>
              </a:spcAft>
              <a:buClr>
                <a:schemeClr val="dk1"/>
              </a:buClr>
              <a:buSzPts val="1800"/>
              <a:buChar char="•"/>
              <a:defRPr/>
            </a:lvl4pPr>
            <a:lvl5pPr marL="2286000" lvl="4" indent="-342900" algn="l">
              <a:lnSpc>
                <a:spcPct val="90000"/>
              </a:lnSpc>
              <a:spcBef>
                <a:spcPts val="2400"/>
              </a:spcBef>
              <a:spcAft>
                <a:spcPts val="0"/>
              </a:spcAft>
              <a:buClr>
                <a:schemeClr val="dk1"/>
              </a:buClr>
              <a:buSzPts val="1800"/>
              <a:buChar char="•"/>
              <a:defRPr/>
            </a:lvl5pPr>
            <a:lvl6pPr marL="2743200" lvl="5" indent="-342900" algn="l">
              <a:lnSpc>
                <a:spcPct val="90000"/>
              </a:lnSpc>
              <a:spcBef>
                <a:spcPts val="2400"/>
              </a:spcBef>
              <a:spcAft>
                <a:spcPts val="0"/>
              </a:spcAft>
              <a:buClr>
                <a:schemeClr val="dk1"/>
              </a:buClr>
              <a:buSzPts val="1800"/>
              <a:buChar char="•"/>
              <a:defRPr/>
            </a:lvl6pPr>
            <a:lvl7pPr marL="3200400" lvl="6" indent="-342900" algn="l">
              <a:lnSpc>
                <a:spcPct val="90000"/>
              </a:lnSpc>
              <a:spcBef>
                <a:spcPts val="2400"/>
              </a:spcBef>
              <a:spcAft>
                <a:spcPts val="0"/>
              </a:spcAft>
              <a:buClr>
                <a:schemeClr val="dk1"/>
              </a:buClr>
              <a:buSzPts val="1800"/>
              <a:buChar char="•"/>
              <a:defRPr/>
            </a:lvl7pPr>
            <a:lvl8pPr marL="3657600" lvl="7" indent="-342900" algn="l">
              <a:lnSpc>
                <a:spcPct val="90000"/>
              </a:lnSpc>
              <a:spcBef>
                <a:spcPts val="2400"/>
              </a:spcBef>
              <a:spcAft>
                <a:spcPts val="0"/>
              </a:spcAft>
              <a:buClr>
                <a:schemeClr val="dk1"/>
              </a:buClr>
              <a:buSzPts val="1800"/>
              <a:buChar char="•"/>
              <a:defRPr/>
            </a:lvl8pPr>
            <a:lvl9pPr marL="4114800" lvl="8" indent="-342900" algn="l">
              <a:lnSpc>
                <a:spcPct val="90000"/>
              </a:lnSpc>
              <a:spcBef>
                <a:spcPts val="2400"/>
              </a:spcBef>
              <a:spcAft>
                <a:spcPts val="0"/>
              </a:spcAft>
              <a:buClr>
                <a:schemeClr val="dk1"/>
              </a:buClr>
              <a:buSzPts val="1800"/>
              <a:buChar char="•"/>
              <a:defRPr/>
            </a:lvl9pPr>
          </a:lstStyle>
          <a:p>
            <a:endParaRPr/>
          </a:p>
        </p:txBody>
      </p:sp>
      <p:sp>
        <p:nvSpPr>
          <p:cNvPr id="42" name="Google Shape;42;p7"/>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7"/>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4" name="Google Shape;44;p7"/>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7" name="Google Shape;47;p8"/>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8"/>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9" name="Google Shape;49;p8"/>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9"/>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9"/>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9"/>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10"/>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10"/>
          <p:cNvSpPr txBox="1">
            <a:spLocks noGrp="1"/>
          </p:cNvSpPr>
          <p:nvPr>
            <p:ph type="body" idx="1"/>
          </p:nvPr>
        </p:nvSpPr>
        <p:spPr>
          <a:xfrm>
            <a:off x="18659477" y="5529588"/>
            <a:ext cx="22219920" cy="27292300"/>
          </a:xfrm>
          <a:prstGeom prst="rect">
            <a:avLst/>
          </a:prstGeom>
          <a:noFill/>
          <a:ln>
            <a:noFill/>
          </a:ln>
        </p:spPr>
        <p:txBody>
          <a:bodyPr spcFirstLastPara="1" wrap="square" lIns="91425" tIns="45700" rIns="91425" bIns="45700" anchor="t" anchorCtr="0">
            <a:normAutofit/>
          </a:bodyPr>
          <a:lstStyle>
            <a:lvl1pPr marL="457200" lvl="0" indent="-1203960" algn="l">
              <a:lnSpc>
                <a:spcPct val="90000"/>
              </a:lnSpc>
              <a:spcBef>
                <a:spcPts val="4800"/>
              </a:spcBef>
              <a:spcAft>
                <a:spcPts val="0"/>
              </a:spcAft>
              <a:buClr>
                <a:schemeClr val="dk1"/>
              </a:buClr>
              <a:buSzPts val="15360"/>
              <a:buChar char="•"/>
              <a:defRPr sz="15360"/>
            </a:lvl1pPr>
            <a:lvl2pPr marL="914400" lvl="1" indent="-1082040" algn="l">
              <a:lnSpc>
                <a:spcPct val="90000"/>
              </a:lnSpc>
              <a:spcBef>
                <a:spcPts val="2400"/>
              </a:spcBef>
              <a:spcAft>
                <a:spcPts val="0"/>
              </a:spcAft>
              <a:buClr>
                <a:schemeClr val="dk1"/>
              </a:buClr>
              <a:buSzPts val="13440"/>
              <a:buChar char="•"/>
              <a:defRPr sz="13439"/>
            </a:lvl2pPr>
            <a:lvl3pPr marL="1371600" lvl="2" indent="-960120" algn="l">
              <a:lnSpc>
                <a:spcPct val="90000"/>
              </a:lnSpc>
              <a:spcBef>
                <a:spcPts val="2400"/>
              </a:spcBef>
              <a:spcAft>
                <a:spcPts val="0"/>
              </a:spcAft>
              <a:buClr>
                <a:schemeClr val="dk1"/>
              </a:buClr>
              <a:buSzPts val="11520"/>
              <a:buChar char="•"/>
              <a:defRPr sz="11520"/>
            </a:lvl3pPr>
            <a:lvl4pPr marL="1828800" lvl="3" indent="-838200" algn="l">
              <a:lnSpc>
                <a:spcPct val="90000"/>
              </a:lnSpc>
              <a:spcBef>
                <a:spcPts val="2400"/>
              </a:spcBef>
              <a:spcAft>
                <a:spcPts val="0"/>
              </a:spcAft>
              <a:buClr>
                <a:schemeClr val="dk1"/>
              </a:buClr>
              <a:buSzPts val="9600"/>
              <a:buChar char="•"/>
              <a:defRPr sz="9600"/>
            </a:lvl4pPr>
            <a:lvl5pPr marL="2286000" lvl="4" indent="-838200" algn="l">
              <a:lnSpc>
                <a:spcPct val="90000"/>
              </a:lnSpc>
              <a:spcBef>
                <a:spcPts val="2400"/>
              </a:spcBef>
              <a:spcAft>
                <a:spcPts val="0"/>
              </a:spcAft>
              <a:buClr>
                <a:schemeClr val="dk1"/>
              </a:buClr>
              <a:buSzPts val="9600"/>
              <a:buChar char="•"/>
              <a:defRPr sz="9600"/>
            </a:lvl5pPr>
            <a:lvl6pPr marL="2743200" lvl="5" indent="-838200" algn="l">
              <a:lnSpc>
                <a:spcPct val="90000"/>
              </a:lnSpc>
              <a:spcBef>
                <a:spcPts val="2400"/>
              </a:spcBef>
              <a:spcAft>
                <a:spcPts val="0"/>
              </a:spcAft>
              <a:buClr>
                <a:schemeClr val="dk1"/>
              </a:buClr>
              <a:buSzPts val="9600"/>
              <a:buChar char="•"/>
              <a:defRPr sz="9600"/>
            </a:lvl6pPr>
            <a:lvl7pPr marL="3200400" lvl="6" indent="-838200" algn="l">
              <a:lnSpc>
                <a:spcPct val="90000"/>
              </a:lnSpc>
              <a:spcBef>
                <a:spcPts val="2400"/>
              </a:spcBef>
              <a:spcAft>
                <a:spcPts val="0"/>
              </a:spcAft>
              <a:buClr>
                <a:schemeClr val="dk1"/>
              </a:buClr>
              <a:buSzPts val="9600"/>
              <a:buChar char="•"/>
              <a:defRPr sz="9600"/>
            </a:lvl7pPr>
            <a:lvl8pPr marL="3657600" lvl="7" indent="-838200" algn="l">
              <a:lnSpc>
                <a:spcPct val="90000"/>
              </a:lnSpc>
              <a:spcBef>
                <a:spcPts val="2400"/>
              </a:spcBef>
              <a:spcAft>
                <a:spcPts val="0"/>
              </a:spcAft>
              <a:buClr>
                <a:schemeClr val="dk1"/>
              </a:buClr>
              <a:buSzPts val="9600"/>
              <a:buChar char="•"/>
              <a:defRPr sz="9600"/>
            </a:lvl8pPr>
            <a:lvl9pPr marL="4114800" lvl="8" indent="-838200" algn="l">
              <a:lnSpc>
                <a:spcPct val="90000"/>
              </a:lnSpc>
              <a:spcBef>
                <a:spcPts val="2400"/>
              </a:spcBef>
              <a:spcAft>
                <a:spcPts val="0"/>
              </a:spcAft>
              <a:buClr>
                <a:schemeClr val="dk1"/>
              </a:buClr>
              <a:buSzPts val="9600"/>
              <a:buChar char="•"/>
              <a:defRPr sz="9600"/>
            </a:lvl9pPr>
          </a:lstStyle>
          <a:p>
            <a:endParaRPr/>
          </a:p>
        </p:txBody>
      </p:sp>
      <p:sp>
        <p:nvSpPr>
          <p:cNvPr id="57" name="Google Shape;57;p10"/>
          <p:cNvSpPr txBox="1">
            <a:spLocks noGrp="1"/>
          </p:cNvSpPr>
          <p:nvPr>
            <p:ph type="body" idx="2"/>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58" name="Google Shape;58;p10"/>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10"/>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10"/>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1"/>
          <p:cNvSpPr txBox="1">
            <a:spLocks noGrp="1"/>
          </p:cNvSpPr>
          <p:nvPr>
            <p:ph type="title"/>
          </p:nvPr>
        </p:nvSpPr>
        <p:spPr>
          <a:xfrm>
            <a:off x="3023237" y="2560320"/>
            <a:ext cx="14156054" cy="896112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15360"/>
              <a:buFont typeface="Calibri"/>
              <a:buNone/>
              <a:defRPr sz="1536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1"/>
          <p:cNvSpPr>
            <a:spLocks noGrp="1"/>
          </p:cNvSpPr>
          <p:nvPr>
            <p:ph type="pic" idx="2"/>
          </p:nvPr>
        </p:nvSpPr>
        <p:spPr>
          <a:xfrm>
            <a:off x="18659477" y="5529588"/>
            <a:ext cx="22219920" cy="27292300"/>
          </a:xfrm>
          <a:prstGeom prst="rect">
            <a:avLst/>
          </a:prstGeom>
          <a:noFill/>
          <a:ln>
            <a:noFill/>
          </a:ln>
        </p:spPr>
      </p:sp>
      <p:sp>
        <p:nvSpPr>
          <p:cNvPr id="64" name="Google Shape;64;p11"/>
          <p:cNvSpPr txBox="1">
            <a:spLocks noGrp="1"/>
          </p:cNvSpPr>
          <p:nvPr>
            <p:ph type="body" idx="1"/>
          </p:nvPr>
        </p:nvSpPr>
        <p:spPr>
          <a:xfrm>
            <a:off x="3023237" y="11521440"/>
            <a:ext cx="14156054" cy="2134489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4800"/>
              </a:spcBef>
              <a:spcAft>
                <a:spcPts val="0"/>
              </a:spcAft>
              <a:buClr>
                <a:schemeClr val="dk1"/>
              </a:buClr>
              <a:buSzPts val="7680"/>
              <a:buNone/>
              <a:defRPr sz="7680"/>
            </a:lvl1pPr>
            <a:lvl2pPr marL="914400" lvl="1" indent="-228600" algn="l">
              <a:lnSpc>
                <a:spcPct val="90000"/>
              </a:lnSpc>
              <a:spcBef>
                <a:spcPts val="2400"/>
              </a:spcBef>
              <a:spcAft>
                <a:spcPts val="0"/>
              </a:spcAft>
              <a:buClr>
                <a:schemeClr val="dk1"/>
              </a:buClr>
              <a:buSzPts val="6720"/>
              <a:buNone/>
              <a:defRPr sz="6719"/>
            </a:lvl2pPr>
            <a:lvl3pPr marL="1371600" lvl="2" indent="-228600" algn="l">
              <a:lnSpc>
                <a:spcPct val="90000"/>
              </a:lnSpc>
              <a:spcBef>
                <a:spcPts val="2400"/>
              </a:spcBef>
              <a:spcAft>
                <a:spcPts val="0"/>
              </a:spcAft>
              <a:buClr>
                <a:schemeClr val="dk1"/>
              </a:buClr>
              <a:buSzPts val="5760"/>
              <a:buNone/>
              <a:defRPr sz="5760"/>
            </a:lvl3pPr>
            <a:lvl4pPr marL="1828800" lvl="3" indent="-228600" algn="l">
              <a:lnSpc>
                <a:spcPct val="90000"/>
              </a:lnSpc>
              <a:spcBef>
                <a:spcPts val="2400"/>
              </a:spcBef>
              <a:spcAft>
                <a:spcPts val="0"/>
              </a:spcAft>
              <a:buClr>
                <a:schemeClr val="dk1"/>
              </a:buClr>
              <a:buSzPts val="4800"/>
              <a:buNone/>
              <a:defRPr sz="4800"/>
            </a:lvl4pPr>
            <a:lvl5pPr marL="2286000" lvl="4" indent="-228600" algn="l">
              <a:lnSpc>
                <a:spcPct val="90000"/>
              </a:lnSpc>
              <a:spcBef>
                <a:spcPts val="2400"/>
              </a:spcBef>
              <a:spcAft>
                <a:spcPts val="0"/>
              </a:spcAft>
              <a:buClr>
                <a:schemeClr val="dk1"/>
              </a:buClr>
              <a:buSzPts val="4800"/>
              <a:buNone/>
              <a:defRPr sz="4800"/>
            </a:lvl5pPr>
            <a:lvl6pPr marL="2743200" lvl="5" indent="-228600" algn="l">
              <a:lnSpc>
                <a:spcPct val="90000"/>
              </a:lnSpc>
              <a:spcBef>
                <a:spcPts val="2400"/>
              </a:spcBef>
              <a:spcAft>
                <a:spcPts val="0"/>
              </a:spcAft>
              <a:buClr>
                <a:schemeClr val="dk1"/>
              </a:buClr>
              <a:buSzPts val="4800"/>
              <a:buNone/>
              <a:defRPr sz="4800"/>
            </a:lvl6pPr>
            <a:lvl7pPr marL="3200400" lvl="6" indent="-228600" algn="l">
              <a:lnSpc>
                <a:spcPct val="90000"/>
              </a:lnSpc>
              <a:spcBef>
                <a:spcPts val="2400"/>
              </a:spcBef>
              <a:spcAft>
                <a:spcPts val="0"/>
              </a:spcAft>
              <a:buClr>
                <a:schemeClr val="dk1"/>
              </a:buClr>
              <a:buSzPts val="4800"/>
              <a:buNone/>
              <a:defRPr sz="4800"/>
            </a:lvl7pPr>
            <a:lvl8pPr marL="3657600" lvl="7" indent="-228600" algn="l">
              <a:lnSpc>
                <a:spcPct val="90000"/>
              </a:lnSpc>
              <a:spcBef>
                <a:spcPts val="2400"/>
              </a:spcBef>
              <a:spcAft>
                <a:spcPts val="0"/>
              </a:spcAft>
              <a:buClr>
                <a:schemeClr val="dk1"/>
              </a:buClr>
              <a:buSzPts val="4800"/>
              <a:buNone/>
              <a:defRPr sz="4800"/>
            </a:lvl8pPr>
            <a:lvl9pPr marL="4114800" lvl="8" indent="-228600" algn="l">
              <a:lnSpc>
                <a:spcPct val="90000"/>
              </a:lnSpc>
              <a:spcBef>
                <a:spcPts val="2400"/>
              </a:spcBef>
              <a:spcAft>
                <a:spcPts val="0"/>
              </a:spcAft>
              <a:buClr>
                <a:schemeClr val="dk1"/>
              </a:buClr>
              <a:buSzPts val="4800"/>
              <a:buNone/>
              <a:defRPr sz="4800"/>
            </a:lvl9pPr>
          </a:lstStyle>
          <a:p>
            <a:endParaRPr/>
          </a:p>
        </p:txBody>
      </p:sp>
      <p:sp>
        <p:nvSpPr>
          <p:cNvPr id="65" name="Google Shape;65;p11"/>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1"/>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1"/>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8E6E6"/>
        </a:solidFill>
        <a:effectLst/>
      </p:bgPr>
    </p:bg>
    <p:spTree>
      <p:nvGrpSpPr>
        <p:cNvPr id="1" name="Shape 5"/>
        <p:cNvGrpSpPr/>
        <p:nvPr/>
      </p:nvGrpSpPr>
      <p:grpSpPr>
        <a:xfrm>
          <a:off x="0" y="0"/>
          <a:ext cx="0" cy="0"/>
          <a:chOff x="0" y="0"/>
          <a:chExt cx="0" cy="0"/>
        </a:xfrm>
      </p:grpSpPr>
      <p:sp>
        <p:nvSpPr>
          <p:cNvPr id="6" name="Google Shape;6;p2"/>
          <p:cNvSpPr txBox="1">
            <a:spLocks noGrp="1"/>
          </p:cNvSpPr>
          <p:nvPr>
            <p:ph type="title"/>
          </p:nvPr>
        </p:nvSpPr>
        <p:spPr>
          <a:xfrm>
            <a:off x="3017520" y="2044708"/>
            <a:ext cx="37856160" cy="742315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21120"/>
              <a:buFont typeface="Calibri"/>
              <a:buNone/>
              <a:defRPr sz="2112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2"/>
          <p:cNvSpPr txBox="1">
            <a:spLocks noGrp="1"/>
          </p:cNvSpPr>
          <p:nvPr>
            <p:ph type="body" idx="1"/>
          </p:nvPr>
        </p:nvSpPr>
        <p:spPr>
          <a:xfrm>
            <a:off x="3017520" y="10223500"/>
            <a:ext cx="37856160" cy="24367493"/>
          </a:xfrm>
          <a:prstGeom prst="rect">
            <a:avLst/>
          </a:prstGeom>
          <a:noFill/>
          <a:ln>
            <a:noFill/>
          </a:ln>
        </p:spPr>
        <p:txBody>
          <a:bodyPr spcFirstLastPara="1" wrap="square" lIns="91425" tIns="45700" rIns="91425" bIns="45700" anchor="t" anchorCtr="0">
            <a:normAutofit/>
          </a:bodyPr>
          <a:lstStyle>
            <a:lvl1pPr marL="457200" marR="0" lvl="0" indent="-1082040" algn="l" rtl="0">
              <a:lnSpc>
                <a:spcPct val="90000"/>
              </a:lnSpc>
              <a:spcBef>
                <a:spcPts val="4800"/>
              </a:spcBef>
              <a:spcAft>
                <a:spcPts val="0"/>
              </a:spcAft>
              <a:buClr>
                <a:schemeClr val="dk1"/>
              </a:buClr>
              <a:buSzPts val="13440"/>
              <a:buFont typeface="Arial"/>
              <a:buChar char="•"/>
              <a:defRPr sz="13439" b="0" i="0" u="none" strike="noStrike" cap="none">
                <a:solidFill>
                  <a:schemeClr val="dk1"/>
                </a:solidFill>
                <a:latin typeface="Calibri"/>
                <a:ea typeface="Calibri"/>
                <a:cs typeface="Calibri"/>
                <a:sym typeface="Calibri"/>
              </a:defRPr>
            </a:lvl1pPr>
            <a:lvl2pPr marL="914400" marR="0" lvl="1" indent="-960120" algn="l" rtl="0">
              <a:lnSpc>
                <a:spcPct val="90000"/>
              </a:lnSpc>
              <a:spcBef>
                <a:spcPts val="2400"/>
              </a:spcBef>
              <a:spcAft>
                <a:spcPts val="0"/>
              </a:spcAft>
              <a:buClr>
                <a:schemeClr val="dk1"/>
              </a:buClr>
              <a:buSzPts val="11520"/>
              <a:buFont typeface="Arial"/>
              <a:buChar char="•"/>
              <a:defRPr sz="11520" b="0" i="0" u="none" strike="noStrike" cap="none">
                <a:solidFill>
                  <a:schemeClr val="dk1"/>
                </a:solidFill>
                <a:latin typeface="Calibri"/>
                <a:ea typeface="Calibri"/>
                <a:cs typeface="Calibri"/>
                <a:sym typeface="Calibri"/>
              </a:defRPr>
            </a:lvl2pPr>
            <a:lvl3pPr marL="1371600" marR="0" lvl="2" indent="-838200" algn="l" rtl="0">
              <a:lnSpc>
                <a:spcPct val="90000"/>
              </a:lnSpc>
              <a:spcBef>
                <a:spcPts val="2400"/>
              </a:spcBef>
              <a:spcAft>
                <a:spcPts val="0"/>
              </a:spcAft>
              <a:buClr>
                <a:schemeClr val="dk1"/>
              </a:buClr>
              <a:buSzPts val="9600"/>
              <a:buFont typeface="Arial"/>
              <a:buChar char="•"/>
              <a:defRPr sz="9600" b="0" i="0" u="none" strike="noStrike" cap="none">
                <a:solidFill>
                  <a:schemeClr val="dk1"/>
                </a:solidFill>
                <a:latin typeface="Calibri"/>
                <a:ea typeface="Calibri"/>
                <a:cs typeface="Calibri"/>
                <a:sym typeface="Calibri"/>
              </a:defRPr>
            </a:lvl3pPr>
            <a:lvl4pPr marL="1828800" marR="0" lvl="3"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4pPr>
            <a:lvl5pPr marL="2286000" marR="0" lvl="4"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5pPr>
            <a:lvl6pPr marL="2743200" marR="0" lvl="5"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6pPr>
            <a:lvl7pPr marL="3200400" marR="0" lvl="6"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7pPr>
            <a:lvl8pPr marL="3657600" marR="0" lvl="7" indent="-777239"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8pPr>
            <a:lvl9pPr marL="4114800" marR="0" lvl="8" indent="-777240" algn="l" rtl="0">
              <a:lnSpc>
                <a:spcPct val="90000"/>
              </a:lnSpc>
              <a:spcBef>
                <a:spcPts val="2400"/>
              </a:spcBef>
              <a:spcAft>
                <a:spcPts val="0"/>
              </a:spcAft>
              <a:buClr>
                <a:schemeClr val="dk1"/>
              </a:buClr>
              <a:buSzPts val="8640"/>
              <a:buFont typeface="Arial"/>
              <a:buChar char="•"/>
              <a:defRPr sz="8640" b="0" i="0" u="none" strike="noStrike" cap="none">
                <a:solidFill>
                  <a:schemeClr val="dk1"/>
                </a:solidFill>
                <a:latin typeface="Calibri"/>
                <a:ea typeface="Calibri"/>
                <a:cs typeface="Calibri"/>
                <a:sym typeface="Calibri"/>
              </a:defRPr>
            </a:lvl9pPr>
          </a:lstStyle>
          <a:p>
            <a:endParaRPr/>
          </a:p>
        </p:txBody>
      </p:sp>
      <p:sp>
        <p:nvSpPr>
          <p:cNvPr id="8" name="Google Shape;8;p2"/>
          <p:cNvSpPr txBox="1">
            <a:spLocks noGrp="1"/>
          </p:cNvSpPr>
          <p:nvPr>
            <p:ph type="dt" idx="10"/>
          </p:nvPr>
        </p:nvSpPr>
        <p:spPr>
          <a:xfrm>
            <a:off x="3017520" y="35595568"/>
            <a:ext cx="9875520" cy="20447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9" name="Google Shape;9;p2"/>
          <p:cNvSpPr txBox="1">
            <a:spLocks noGrp="1"/>
          </p:cNvSpPr>
          <p:nvPr>
            <p:ph type="ftr" idx="11"/>
          </p:nvPr>
        </p:nvSpPr>
        <p:spPr>
          <a:xfrm>
            <a:off x="14538960" y="35595568"/>
            <a:ext cx="14813280" cy="20447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576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7776" b="0" i="0" u="none" strike="noStrike" cap="none">
                <a:solidFill>
                  <a:schemeClr val="dk1"/>
                </a:solidFill>
                <a:latin typeface="Calibri"/>
                <a:ea typeface="Calibri"/>
                <a:cs typeface="Calibri"/>
                <a:sym typeface="Calibri"/>
              </a:defRPr>
            </a:lvl9pPr>
          </a:lstStyle>
          <a:p>
            <a:endParaRPr/>
          </a:p>
        </p:txBody>
      </p:sp>
      <p:sp>
        <p:nvSpPr>
          <p:cNvPr id="10" name="Google Shape;10;p2"/>
          <p:cNvSpPr txBox="1">
            <a:spLocks noGrp="1"/>
          </p:cNvSpPr>
          <p:nvPr>
            <p:ph type="sldNum" idx="12"/>
          </p:nvPr>
        </p:nvSpPr>
        <p:spPr>
          <a:xfrm>
            <a:off x="30998160" y="35595568"/>
            <a:ext cx="9875520" cy="20447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5760" b="0" i="0" u="none" strike="noStrike" cap="none">
                <a:solidFill>
                  <a:srgbClr val="888888"/>
                </a:solidFill>
                <a:latin typeface="Calibri"/>
                <a:ea typeface="Calibri"/>
                <a:cs typeface="Calibri"/>
                <a:sym typeface="Calibri"/>
              </a:defRPr>
            </a:lvl1pPr>
            <a:lvl2pPr marL="0" marR="0" lvl="1" indent="0" algn="r" rtl="0">
              <a:spcBef>
                <a:spcPts val="0"/>
              </a:spcBef>
              <a:buNone/>
              <a:defRPr sz="5760" b="0" i="0" u="none" strike="noStrike" cap="none">
                <a:solidFill>
                  <a:srgbClr val="888888"/>
                </a:solidFill>
                <a:latin typeface="Calibri"/>
                <a:ea typeface="Calibri"/>
                <a:cs typeface="Calibri"/>
                <a:sym typeface="Calibri"/>
              </a:defRPr>
            </a:lvl2pPr>
            <a:lvl3pPr marL="0" marR="0" lvl="2" indent="0" algn="r" rtl="0">
              <a:spcBef>
                <a:spcPts val="0"/>
              </a:spcBef>
              <a:buNone/>
              <a:defRPr sz="5760" b="0" i="0" u="none" strike="noStrike" cap="none">
                <a:solidFill>
                  <a:srgbClr val="888888"/>
                </a:solidFill>
                <a:latin typeface="Calibri"/>
                <a:ea typeface="Calibri"/>
                <a:cs typeface="Calibri"/>
                <a:sym typeface="Calibri"/>
              </a:defRPr>
            </a:lvl3pPr>
            <a:lvl4pPr marL="0" marR="0" lvl="3" indent="0" algn="r" rtl="0">
              <a:spcBef>
                <a:spcPts val="0"/>
              </a:spcBef>
              <a:buNone/>
              <a:defRPr sz="5760" b="0" i="0" u="none" strike="noStrike" cap="none">
                <a:solidFill>
                  <a:srgbClr val="888888"/>
                </a:solidFill>
                <a:latin typeface="Calibri"/>
                <a:ea typeface="Calibri"/>
                <a:cs typeface="Calibri"/>
                <a:sym typeface="Calibri"/>
              </a:defRPr>
            </a:lvl4pPr>
            <a:lvl5pPr marL="0" marR="0" lvl="4" indent="0" algn="r" rtl="0">
              <a:spcBef>
                <a:spcPts val="0"/>
              </a:spcBef>
              <a:buNone/>
              <a:defRPr sz="5760" b="0" i="0" u="none" strike="noStrike" cap="none">
                <a:solidFill>
                  <a:srgbClr val="888888"/>
                </a:solidFill>
                <a:latin typeface="Calibri"/>
                <a:ea typeface="Calibri"/>
                <a:cs typeface="Calibri"/>
                <a:sym typeface="Calibri"/>
              </a:defRPr>
            </a:lvl5pPr>
            <a:lvl6pPr marL="0" marR="0" lvl="5" indent="0" algn="r" rtl="0">
              <a:spcBef>
                <a:spcPts val="0"/>
              </a:spcBef>
              <a:buNone/>
              <a:defRPr sz="5760" b="0" i="0" u="none" strike="noStrike" cap="none">
                <a:solidFill>
                  <a:srgbClr val="888888"/>
                </a:solidFill>
                <a:latin typeface="Calibri"/>
                <a:ea typeface="Calibri"/>
                <a:cs typeface="Calibri"/>
                <a:sym typeface="Calibri"/>
              </a:defRPr>
            </a:lvl6pPr>
            <a:lvl7pPr marL="0" marR="0" lvl="6" indent="0" algn="r" rtl="0">
              <a:spcBef>
                <a:spcPts val="0"/>
              </a:spcBef>
              <a:buNone/>
              <a:defRPr sz="5760" b="0" i="0" u="none" strike="noStrike" cap="none">
                <a:solidFill>
                  <a:srgbClr val="888888"/>
                </a:solidFill>
                <a:latin typeface="Calibri"/>
                <a:ea typeface="Calibri"/>
                <a:cs typeface="Calibri"/>
                <a:sym typeface="Calibri"/>
              </a:defRPr>
            </a:lvl7pPr>
            <a:lvl8pPr marL="0" marR="0" lvl="7" indent="0" algn="r" rtl="0">
              <a:spcBef>
                <a:spcPts val="0"/>
              </a:spcBef>
              <a:buNone/>
              <a:defRPr sz="5760" b="0" i="0" u="none" strike="noStrike" cap="none">
                <a:solidFill>
                  <a:srgbClr val="888888"/>
                </a:solidFill>
                <a:latin typeface="Calibri"/>
                <a:ea typeface="Calibri"/>
                <a:cs typeface="Calibri"/>
                <a:sym typeface="Calibri"/>
              </a:defRPr>
            </a:lvl8pPr>
            <a:lvl9pPr marL="0" marR="0" lvl="8" indent="0" algn="r" rtl="0">
              <a:spcBef>
                <a:spcPts val="0"/>
              </a:spcBef>
              <a:buNone/>
              <a:defRPr sz="576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doi.org/10.1017/S0140525X20000333" TargetMode="External"/><Relationship Id="rId13" Type="http://schemas.openxmlformats.org/officeDocument/2006/relationships/image" Target="../media/image5.png"/><Relationship Id="rId18" Type="http://schemas.openxmlformats.org/officeDocument/2006/relationships/image" Target="../media/image10.jpg"/><Relationship Id="rId3" Type="http://schemas.openxmlformats.org/officeDocument/2006/relationships/hyperlink" Target="https://doi.org/10.3758/BF03211330" TargetMode="External"/><Relationship Id="rId21" Type="http://schemas.openxmlformats.org/officeDocument/2006/relationships/image" Target="../media/image13.png"/><Relationship Id="rId7" Type="http://schemas.openxmlformats.org/officeDocument/2006/relationships/hyperlink" Target="https://doi.org/10.1111/nyas.14241" TargetMode="External"/><Relationship Id="rId12" Type="http://schemas.openxmlformats.org/officeDocument/2006/relationships/image" Target="../media/image4.png"/><Relationship Id="rId17" Type="http://schemas.openxmlformats.org/officeDocument/2006/relationships/image" Target="../media/image9.jpg"/><Relationship Id="rId25" Type="http://schemas.openxmlformats.org/officeDocument/2006/relationships/image" Target="../media/image17.png"/><Relationship Id="rId2" Type="http://schemas.openxmlformats.org/officeDocument/2006/relationships/notesSlide" Target="../notesSlides/notesSlide1.xml"/><Relationship Id="rId16" Type="http://schemas.openxmlformats.org/officeDocument/2006/relationships/image" Target="../media/image8.jpg"/><Relationship Id="rId20" Type="http://schemas.openxmlformats.org/officeDocument/2006/relationships/image" Target="../media/image12.png"/><Relationship Id="rId1" Type="http://schemas.openxmlformats.org/officeDocument/2006/relationships/slideLayout" Target="../slideLayouts/slideLayout1.xml"/><Relationship Id="rId6" Type="http://schemas.openxmlformats.org/officeDocument/2006/relationships/hyperlink" Target="https://doi.org/10.1016/j.dcn.2015.12.006" TargetMode="External"/><Relationship Id="rId11" Type="http://schemas.openxmlformats.org/officeDocument/2006/relationships/image" Target="../media/image3.png"/><Relationship Id="rId24" Type="http://schemas.openxmlformats.org/officeDocument/2006/relationships/image" Target="../media/image16.jpg"/><Relationship Id="rId5" Type="http://schemas.openxmlformats.org/officeDocument/2006/relationships/hyperlink" Target="http://dx.doi.org/10.1037/a0012955" TargetMode="External"/><Relationship Id="rId15" Type="http://schemas.openxmlformats.org/officeDocument/2006/relationships/image" Target="../media/image7.png"/><Relationship Id="rId23" Type="http://schemas.openxmlformats.org/officeDocument/2006/relationships/image" Target="../media/image15.jpg"/><Relationship Id="rId10" Type="http://schemas.openxmlformats.org/officeDocument/2006/relationships/image" Target="../media/image2.png"/><Relationship Id="rId19" Type="http://schemas.openxmlformats.org/officeDocument/2006/relationships/image" Target="../media/image11.jpg"/><Relationship Id="rId4" Type="http://schemas.openxmlformats.org/officeDocument/2006/relationships/hyperlink" Target="https://doi.org/10.1016/j.dr.2007.08.003" TargetMode="External"/><Relationship Id="rId9" Type="http://schemas.openxmlformats.org/officeDocument/2006/relationships/image" Target="../media/image1.png"/><Relationship Id="rId14" Type="http://schemas.openxmlformats.org/officeDocument/2006/relationships/image" Target="../media/image6.png"/><Relationship Id="rId22"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57070"/>
        </a:solidFill>
        <a:effectLst/>
      </p:bgPr>
    </p:bg>
    <p:spTree>
      <p:nvGrpSpPr>
        <p:cNvPr id="1" name="Shape 83"/>
        <p:cNvGrpSpPr/>
        <p:nvPr/>
      </p:nvGrpSpPr>
      <p:grpSpPr>
        <a:xfrm>
          <a:off x="0" y="0"/>
          <a:ext cx="0" cy="0"/>
          <a:chOff x="0" y="0"/>
          <a:chExt cx="0" cy="0"/>
        </a:xfrm>
      </p:grpSpPr>
      <p:sp>
        <p:nvSpPr>
          <p:cNvPr id="84" name="Google Shape;84;p1"/>
          <p:cNvSpPr/>
          <p:nvPr/>
        </p:nvSpPr>
        <p:spPr>
          <a:xfrm>
            <a:off x="-60592" y="13145"/>
            <a:ext cx="43886478" cy="6208593"/>
          </a:xfrm>
          <a:prstGeom prst="rect">
            <a:avLst/>
          </a:prstGeom>
          <a:gradFill>
            <a:gsLst>
              <a:gs pos="0">
                <a:srgbClr val="770000"/>
              </a:gs>
              <a:gs pos="50000">
                <a:srgbClr val="AC0000"/>
              </a:gs>
              <a:gs pos="100000">
                <a:srgbClr val="CE0000"/>
              </a:gs>
            </a:gsLst>
            <a:lin ang="16200000" scaled="0"/>
          </a:gra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7000" b="1"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When You Heard it First: Age of Exposure Affects Functional Connectivity between Auditory and Reward Networks </a:t>
            </a:r>
            <a:endParaRPr sz="7000" dirty="0">
              <a:latin typeface="Calibri" panose="020F0502020204030204" pitchFamily="34" charset="0"/>
              <a:cs typeface="Calibri" panose="020F0502020204030204" pitchFamily="34" charset="0"/>
            </a:endParaRPr>
          </a:p>
          <a:p>
            <a:pPr lvl="0" algn="ctr"/>
            <a:r>
              <a:rPr lang="en-US" sz="5400" b="0"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Nicholas Kathios</a:t>
            </a:r>
            <a:r>
              <a:rPr lang="en-US" sz="5400" baseline="30000" dirty="0">
                <a:solidFill>
                  <a:schemeClr val="lt1"/>
                </a:solidFill>
                <a:latin typeface="Calibri" panose="020F0502020204030204" pitchFamily="34" charset="0"/>
                <a:ea typeface="Helvetica Neue"/>
                <a:cs typeface="Calibri" panose="020F0502020204030204" pitchFamily="34" charset="0"/>
                <a:sym typeface="Helvetica Neue"/>
              </a:rPr>
              <a:t>1</a:t>
            </a:r>
            <a:r>
              <a:rPr lang="en-US" sz="5400" b="0"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 Milena Aiello Quinci</a:t>
            </a:r>
            <a:r>
              <a:rPr lang="en-US" sz="5400" b="0" i="0" u="none" strike="noStrike" cap="none" baseline="30000" dirty="0">
                <a:solidFill>
                  <a:schemeClr val="lt1"/>
                </a:solidFill>
                <a:latin typeface="Calibri" panose="020F0502020204030204" pitchFamily="34" charset="0"/>
                <a:ea typeface="Helvetica Neue"/>
                <a:cs typeface="Calibri" panose="020F0502020204030204" pitchFamily="34" charset="0"/>
                <a:sym typeface="Helvetica Neue"/>
              </a:rPr>
              <a:t>1</a:t>
            </a:r>
            <a:r>
              <a:rPr lang="en-US" sz="5400" b="0"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 Psyche Loui</a:t>
            </a:r>
            <a:r>
              <a:rPr lang="en-US" sz="5400" b="0" i="0" u="none" strike="noStrike" cap="none" baseline="30000" dirty="0">
                <a:solidFill>
                  <a:schemeClr val="lt1"/>
                </a:solidFill>
                <a:latin typeface="Calibri" panose="020F0502020204030204" pitchFamily="34" charset="0"/>
                <a:ea typeface="Helvetica Neue"/>
                <a:cs typeface="Calibri" panose="020F0502020204030204" pitchFamily="34" charset="0"/>
                <a:sym typeface="Helvetica Neue"/>
              </a:rPr>
              <a:t>1</a:t>
            </a:r>
            <a:r>
              <a:rPr lang="en-US" sz="5400" b="0"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  </a:t>
            </a:r>
            <a:endParaRPr dirty="0">
              <a:latin typeface="Calibri" panose="020F0502020204030204" pitchFamily="34" charset="0"/>
              <a:cs typeface="Calibri" panose="020F0502020204030204" pitchFamily="34" charset="0"/>
            </a:endParaRPr>
          </a:p>
          <a:p>
            <a:pPr marL="0" marR="0" lvl="0" indent="0" algn="ctr" rtl="0">
              <a:spcBef>
                <a:spcPts val="0"/>
              </a:spcBef>
              <a:spcAft>
                <a:spcPts val="0"/>
              </a:spcAft>
              <a:buNone/>
            </a:pPr>
            <a:r>
              <a:rPr lang="en-US" sz="4400" b="0" i="0" u="none" strike="noStrike" cap="none" baseline="30000" dirty="0">
                <a:solidFill>
                  <a:schemeClr val="lt1"/>
                </a:solidFill>
                <a:latin typeface="Calibri" panose="020F0502020204030204" pitchFamily="34" charset="0"/>
                <a:ea typeface="Helvetica Neue"/>
                <a:cs typeface="Calibri" panose="020F0502020204030204" pitchFamily="34" charset="0"/>
                <a:sym typeface="Helvetica Neue"/>
              </a:rPr>
              <a:t>1</a:t>
            </a:r>
            <a:r>
              <a:rPr lang="en-US" sz="4400" b="0" i="0" u="none" strike="noStrike" cap="none" dirty="0">
                <a:solidFill>
                  <a:schemeClr val="lt1"/>
                </a:solidFill>
                <a:latin typeface="Calibri" panose="020F0502020204030204" pitchFamily="34" charset="0"/>
                <a:ea typeface="Helvetica Neue"/>
                <a:cs typeface="Calibri" panose="020F0502020204030204" pitchFamily="34" charset="0"/>
                <a:sym typeface="Helvetica Neue"/>
              </a:rPr>
              <a:t>Northeastern University</a:t>
            </a:r>
            <a:endParaRPr dirty="0">
              <a:latin typeface="Calibri" panose="020F0502020204030204" pitchFamily="34" charset="0"/>
              <a:cs typeface="Calibri" panose="020F0502020204030204" pitchFamily="34" charset="0"/>
            </a:endParaRPr>
          </a:p>
        </p:txBody>
      </p:sp>
      <p:sp>
        <p:nvSpPr>
          <p:cNvPr id="86" name="Google Shape;86;p1"/>
          <p:cNvSpPr/>
          <p:nvPr/>
        </p:nvSpPr>
        <p:spPr>
          <a:xfrm>
            <a:off x="29331763" y="6591300"/>
            <a:ext cx="13877365" cy="31354776"/>
          </a:xfrm>
          <a:prstGeom prst="rect">
            <a:avLst/>
          </a:prstGeom>
          <a:solidFill>
            <a:schemeClr val="lt1"/>
          </a:solidFill>
          <a:ln w="12700" cap="flat" cmpd="sng">
            <a:solidFill>
              <a:srgbClr val="D5DBE5"/>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274300" tIns="45700" rIns="274300" bIns="45700" anchor="t" anchorCtr="0">
            <a:noAutofit/>
          </a:bodyPr>
          <a:lstStyle/>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457200" marR="0" lvl="0" indent="-457200" algn="l" rtl="0">
              <a:spcBef>
                <a:spcPts val="0"/>
              </a:spcBef>
              <a:spcAft>
                <a:spcPts val="0"/>
              </a:spcAft>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Whereas both childhood and adolescent music elicited functional connectivity with auditory  areas (STG, </a:t>
            </a:r>
            <a:r>
              <a:rPr lang="en-US" sz="3200" dirty="0" err="1">
                <a:solidFill>
                  <a:schemeClr val="dk1"/>
                </a:solidFill>
                <a:latin typeface="Calibri" panose="020F0502020204030204" pitchFamily="34" charset="0"/>
                <a:ea typeface="Helvetica Neue"/>
                <a:cs typeface="Calibri" panose="020F0502020204030204" pitchFamily="34" charset="0"/>
                <a:sym typeface="Helvetica Neue"/>
              </a:rPr>
              <a:t>Heschl’s</a:t>
            </a:r>
            <a:r>
              <a:rPr lang="en-US" sz="3200" dirty="0">
                <a:solidFill>
                  <a:schemeClr val="dk1"/>
                </a:solidFill>
                <a:latin typeface="Calibri" panose="020F0502020204030204" pitchFamily="34" charset="0"/>
                <a:ea typeface="Helvetica Neue"/>
                <a:cs typeface="Calibri" panose="020F0502020204030204" pitchFamily="34" charset="0"/>
                <a:sym typeface="Helvetica Neue"/>
              </a:rPr>
              <a:t> Gyrus), childhood music displayed connectivity with dorsal striatum (Putamen), adolescent music did so with the ventral striatum (Nucleus </a:t>
            </a:r>
            <a:r>
              <a:rPr lang="en-US" sz="3200" dirty="0" err="1">
                <a:solidFill>
                  <a:schemeClr val="dk1"/>
                </a:solidFill>
                <a:latin typeface="Calibri" panose="020F0502020204030204" pitchFamily="34" charset="0"/>
                <a:ea typeface="Helvetica Neue"/>
                <a:cs typeface="Calibri" panose="020F0502020204030204" pitchFamily="34" charset="0"/>
                <a:sym typeface="Helvetica Neue"/>
              </a:rPr>
              <a:t>Accumbens</a:t>
            </a:r>
            <a:r>
              <a:rPr lang="en-US" sz="3200" dirty="0">
                <a:solidFill>
                  <a:schemeClr val="dk1"/>
                </a:solidFill>
                <a:latin typeface="Calibri" panose="020F0502020204030204" pitchFamily="34" charset="0"/>
                <a:ea typeface="Helvetica Neue"/>
                <a:cs typeface="Calibri" panose="020F0502020204030204" pitchFamily="34" charset="0"/>
                <a:sym typeface="Helvetica Neue"/>
              </a:rPr>
              <a:t>)</a:t>
            </a:r>
            <a:endParaRPr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Calibri"/>
              <a:ea typeface="Calibri"/>
              <a:cs typeface="Calibri"/>
              <a:sym typeface="Calibri"/>
            </a:endParaRPr>
          </a:p>
          <a:p>
            <a:pPr marL="0" marR="0" lvl="0" indent="0" algn="l" rtl="0">
              <a:spcBef>
                <a:spcPts val="0"/>
              </a:spcBef>
              <a:spcAft>
                <a:spcPts val="0"/>
              </a:spcAft>
              <a:buNone/>
            </a:pPr>
            <a:endParaRPr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sz="3200" dirty="0">
              <a:solidFill>
                <a:schemeClr val="dk1"/>
              </a:solidFill>
              <a:latin typeface="Helvetica Neue"/>
              <a:ea typeface="Helvetica Neue"/>
              <a:cs typeface="Helvetica Neue"/>
              <a:sym typeface="Helvetica Neue"/>
            </a:endParaRPr>
          </a:p>
          <a:p>
            <a:pPr fontAlgn="base"/>
            <a:endParaRPr lang="en-US" dirty="0"/>
          </a:p>
          <a:p>
            <a:pPr fontAlgn="base"/>
            <a:endParaRPr lang="en-US"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marL="457200" indent="-457200" fontAlgn="base">
              <a:buFont typeface="Arial" panose="020B0604020202020204" pitchFamily="34" charset="0"/>
              <a:buChar char="•"/>
            </a:pPr>
            <a:endParaRPr lang="en-US" sz="3200" dirty="0"/>
          </a:p>
          <a:p>
            <a:pPr fontAlgn="base"/>
            <a:endParaRPr lang="en-US" sz="3200" dirty="0"/>
          </a:p>
          <a:p>
            <a:pPr marL="457200" indent="-457200" fontAlgn="base">
              <a:buFont typeface="Arial" panose="020B0604020202020204" pitchFamily="34" charset="0"/>
              <a:buChar char="•"/>
            </a:pPr>
            <a:r>
              <a:rPr lang="en-US" sz="3200" dirty="0"/>
              <a:t>Music encoded during adolescence may differ in its functional connectivity patterns from that outside this time period, providing neuroscientific insight into the reminiscence bump effect &amp; development of lifelong preferences</a:t>
            </a:r>
          </a:p>
          <a:p>
            <a:pPr marL="457200" indent="-457200" fontAlgn="base">
              <a:buFont typeface="Arial" panose="020B0604020202020204" pitchFamily="34" charset="0"/>
              <a:buChar char="•"/>
            </a:pPr>
            <a:r>
              <a:rPr lang="en-US" sz="3200" dirty="0"/>
              <a:t>Lifelong preference may reflect improved reward learning in adolescence that persists across the lifespan</a:t>
            </a:r>
          </a:p>
          <a:p>
            <a:pPr marL="457200" indent="-457200" fontAlgn="base">
              <a:buFont typeface="Arial" panose="020B0604020202020204" pitchFamily="34" charset="0"/>
              <a:buChar char="•"/>
            </a:pPr>
            <a:r>
              <a:rPr lang="en-US" sz="3200" dirty="0"/>
              <a:t>Development of the social brain in adolescents may also account for these effects, consistent with the Music for Social Bonding hypothesis</a:t>
            </a:r>
            <a:r>
              <a:rPr lang="en-US" sz="3200" baseline="30000" dirty="0"/>
              <a:t>6</a:t>
            </a:r>
            <a:endParaRPr lang="en-US" sz="3200" dirty="0"/>
          </a:p>
          <a:p>
            <a:pPr marL="457200" indent="-457200" fontAlgn="base">
              <a:buFont typeface="Arial" panose="020B0604020202020204" pitchFamily="34" charset="0"/>
              <a:buChar char="•"/>
            </a:pPr>
            <a:r>
              <a:rPr lang="en-US" sz="3200" b="1" dirty="0"/>
              <a:t>Future Directions</a:t>
            </a:r>
            <a:r>
              <a:rPr lang="en-US" sz="3200" dirty="0"/>
              <a:t>: Cross-sectional &amp; longitudinal music-listening fMRI studies; investigation of age-related differences on music reward-learning paradigms; SSA fMRI analyses in clinical populations </a:t>
            </a:r>
            <a:endParaRPr lang="en-US" sz="3200" b="1" dirty="0"/>
          </a:p>
          <a:p>
            <a:pPr marL="0" marR="0" lvl="0" indent="0" algn="l" rtl="0">
              <a:spcBef>
                <a:spcPts val="0"/>
              </a:spcBef>
              <a:spcAft>
                <a:spcPts val="0"/>
              </a:spcAft>
              <a:buNone/>
            </a:pPr>
            <a:endParaRPr sz="32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457200" marR="0" lvl="0" indent="-400050" algn="l" rtl="0">
              <a:spcBef>
                <a:spcPts val="0"/>
              </a:spcBef>
              <a:spcAft>
                <a:spcPts val="0"/>
              </a:spcAft>
              <a:buClr>
                <a:schemeClr val="dk1"/>
              </a:buClr>
              <a:buSzPts val="900"/>
              <a:buFont typeface="Calibri"/>
              <a:buNone/>
            </a:pPr>
            <a:endParaRPr lang="en-US" sz="900" dirty="0">
              <a:solidFill>
                <a:schemeClr val="dk1"/>
              </a:solidFill>
              <a:latin typeface="Helvetica Neue"/>
              <a:ea typeface="Helvetica Neue"/>
              <a:cs typeface="Helvetica Neue"/>
              <a:sym typeface="Helvetica Neue"/>
            </a:endParaRPr>
          </a:p>
          <a:p>
            <a:pPr marL="228600" indent="-228600">
              <a:buFont typeface="+mj-lt"/>
              <a:buAutoNum type="arabicPeriod"/>
            </a:pPr>
            <a:r>
              <a:rPr lang="en-US" sz="1200" dirty="0">
                <a:latin typeface="Calibri" panose="020F0502020204030204" pitchFamily="34" charset="0"/>
                <a:cs typeface="Calibri" panose="020F0502020204030204" pitchFamily="34" charset="0"/>
              </a:rPr>
              <a:t>Rubin, D. C., &amp; </a:t>
            </a:r>
            <a:r>
              <a:rPr lang="en-US" sz="1200" dirty="0" err="1">
                <a:latin typeface="Calibri" panose="020F0502020204030204" pitchFamily="34" charset="0"/>
                <a:cs typeface="Calibri" panose="020F0502020204030204" pitchFamily="34" charset="0"/>
              </a:rPr>
              <a:t>Schulkind</a:t>
            </a:r>
            <a:r>
              <a:rPr lang="en-US" sz="1200" dirty="0">
                <a:latin typeface="Calibri" panose="020F0502020204030204" pitchFamily="34" charset="0"/>
                <a:cs typeface="Calibri" panose="020F0502020204030204" pitchFamily="34" charset="0"/>
              </a:rPr>
              <a:t>, M. D. (1997). The distribution of autobiographical memories across the lifespan. </a:t>
            </a:r>
            <a:r>
              <a:rPr lang="en-US" sz="1200" i="1" dirty="0">
                <a:latin typeface="Calibri" panose="020F0502020204030204" pitchFamily="34" charset="0"/>
                <a:cs typeface="Calibri" panose="020F0502020204030204" pitchFamily="34" charset="0"/>
              </a:rPr>
              <a:t>Memory &amp; Cognition</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25</a:t>
            </a:r>
            <a:r>
              <a:rPr lang="en-US" sz="1200" dirty="0">
                <a:latin typeface="Calibri" panose="020F0502020204030204" pitchFamily="34" charset="0"/>
                <a:cs typeface="Calibri" panose="020F0502020204030204" pitchFamily="34" charset="0"/>
              </a:rPr>
              <a:t>(6), 859–866. </a:t>
            </a:r>
            <a:r>
              <a:rPr lang="en-US" sz="1200" dirty="0">
                <a:latin typeface="Calibri" panose="020F0502020204030204" pitchFamily="34" charset="0"/>
                <a:cs typeface="Calibri" panose="020F0502020204030204" pitchFamily="34" charset="0"/>
                <a:hlinkClick r:id="rId3"/>
              </a:rPr>
              <a:t>https://doi.org/10.3758/BF03211330</a:t>
            </a:r>
            <a:endParaRPr lang="en-US" sz="1200" dirty="0">
              <a:latin typeface="Calibri" panose="020F0502020204030204" pitchFamily="34" charset="0"/>
              <a:cs typeface="Calibri" panose="020F0502020204030204" pitchFamily="34" charset="0"/>
            </a:endParaRPr>
          </a:p>
          <a:p>
            <a:pPr marL="228600" indent="-228600">
              <a:buFont typeface="+mj-lt"/>
              <a:buAutoNum type="arabicPeriod"/>
            </a:pPr>
            <a:r>
              <a:rPr lang="en-US" sz="1200" dirty="0">
                <a:latin typeface="Calibri" panose="020F0502020204030204" pitchFamily="34" charset="0"/>
                <a:cs typeface="Calibri" panose="020F0502020204030204" pitchFamily="34" charset="0"/>
              </a:rPr>
              <a:t>Casey, B. J., Getz, S., &amp; Galvan, A. (2008). The adolescent brain. </a:t>
            </a:r>
            <a:r>
              <a:rPr lang="en-US" sz="1200" i="1" dirty="0">
                <a:latin typeface="Calibri" panose="020F0502020204030204" pitchFamily="34" charset="0"/>
                <a:cs typeface="Calibri" panose="020F0502020204030204" pitchFamily="34" charset="0"/>
              </a:rPr>
              <a:t>Developmental Review</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28</a:t>
            </a:r>
            <a:r>
              <a:rPr lang="en-US" sz="1200" dirty="0">
                <a:latin typeface="Calibri" panose="020F0502020204030204" pitchFamily="34" charset="0"/>
                <a:cs typeface="Calibri" panose="020F0502020204030204" pitchFamily="34" charset="0"/>
              </a:rPr>
              <a:t>(1), 62–77. </a:t>
            </a:r>
            <a:r>
              <a:rPr lang="en-US" sz="1200" dirty="0">
                <a:latin typeface="Calibri" panose="020F0502020204030204" pitchFamily="34" charset="0"/>
                <a:cs typeface="Calibri" panose="020F0502020204030204" pitchFamily="34" charset="0"/>
                <a:hlinkClick r:id="rId4"/>
              </a:rPr>
              <a:t>https://doi.org/10.1016/j.dr.2007.08.003</a:t>
            </a:r>
            <a:endParaRPr lang="en-US" sz="1200" dirty="0">
              <a:latin typeface="Calibri" panose="020F0502020204030204" pitchFamily="34" charset="0"/>
              <a:cs typeface="Calibri" panose="020F0502020204030204" pitchFamily="34" charset="0"/>
            </a:endParaRPr>
          </a:p>
          <a:p>
            <a:pPr marL="228600" indent="-228600">
              <a:buFont typeface="+mj-lt"/>
              <a:buAutoNum type="arabicPeriod"/>
            </a:pPr>
            <a:r>
              <a:rPr lang="en-US" sz="1200" dirty="0">
                <a:latin typeface="Calibri" panose="020F0502020204030204" pitchFamily="34" charset="0"/>
                <a:cs typeface="Calibri" panose="020F0502020204030204" pitchFamily="34" charset="0"/>
              </a:rPr>
              <a:t>Steinberg, L., Albert, D., Cauffman, E., </a:t>
            </a:r>
            <a:r>
              <a:rPr lang="en-US" sz="1200" dirty="0" err="1">
                <a:latin typeface="Calibri" panose="020F0502020204030204" pitchFamily="34" charset="0"/>
                <a:cs typeface="Calibri" panose="020F0502020204030204" pitchFamily="34" charset="0"/>
              </a:rPr>
              <a:t>Banich</a:t>
            </a:r>
            <a:r>
              <a:rPr lang="en-US" sz="1200" dirty="0">
                <a:latin typeface="Calibri" panose="020F0502020204030204" pitchFamily="34" charset="0"/>
                <a:cs typeface="Calibri" panose="020F0502020204030204" pitchFamily="34" charset="0"/>
              </a:rPr>
              <a:t>, M., Graham, S., &amp; Woolard, J. (2008). Age differences in sensation seeking and impulsivity as indexed by behavior and self-report: Evidence for a dual systems model. </a:t>
            </a:r>
            <a:r>
              <a:rPr lang="en-US" sz="1200" i="1" dirty="0">
                <a:latin typeface="Calibri" panose="020F0502020204030204" pitchFamily="34" charset="0"/>
                <a:cs typeface="Calibri" panose="020F0502020204030204" pitchFamily="34" charset="0"/>
              </a:rPr>
              <a:t>Developmental Psychology</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44</a:t>
            </a:r>
            <a:r>
              <a:rPr lang="en-US" sz="1200" dirty="0">
                <a:latin typeface="Calibri" panose="020F0502020204030204" pitchFamily="34" charset="0"/>
                <a:cs typeface="Calibri" panose="020F0502020204030204" pitchFamily="34" charset="0"/>
              </a:rPr>
              <a:t>(6), 1764–1778. </a:t>
            </a:r>
            <a:r>
              <a:rPr lang="en-US" sz="1200" dirty="0">
                <a:latin typeface="Calibri" panose="020F0502020204030204" pitchFamily="34" charset="0"/>
                <a:cs typeface="Calibri" panose="020F0502020204030204" pitchFamily="34" charset="0"/>
                <a:hlinkClick r:id="rId5"/>
              </a:rPr>
              <a:t>http://dx.doi.org/10.1037/a0012955</a:t>
            </a:r>
            <a:endParaRPr lang="en-US" sz="1200" dirty="0">
              <a:latin typeface="Calibri" panose="020F0502020204030204" pitchFamily="34" charset="0"/>
              <a:cs typeface="Calibri" panose="020F0502020204030204" pitchFamily="34" charset="0"/>
            </a:endParaRPr>
          </a:p>
          <a:p>
            <a:pPr marL="228600" indent="-228600">
              <a:buFont typeface="+mj-lt"/>
              <a:buAutoNum type="arabicPeriod"/>
            </a:pPr>
            <a:r>
              <a:rPr lang="en-US" sz="1200" dirty="0">
                <a:latin typeface="Calibri" panose="020F0502020204030204" pitchFamily="34" charset="0"/>
                <a:cs typeface="Calibri" panose="020F0502020204030204" pitchFamily="34" charset="0"/>
              </a:rPr>
              <a:t>Casey, B., </a:t>
            </a:r>
            <a:r>
              <a:rPr lang="en-US" sz="1200" dirty="0" err="1">
                <a:latin typeface="Calibri" panose="020F0502020204030204" pitchFamily="34" charset="0"/>
                <a:cs typeface="Calibri" panose="020F0502020204030204" pitchFamily="34" charset="0"/>
              </a:rPr>
              <a:t>Galván</a:t>
            </a:r>
            <a:r>
              <a:rPr lang="en-US" sz="1200" dirty="0">
                <a:latin typeface="Calibri" panose="020F0502020204030204" pitchFamily="34" charset="0"/>
                <a:cs typeface="Calibri" panose="020F0502020204030204" pitchFamily="34" charset="0"/>
              </a:rPr>
              <a:t>, A., &amp; Somerville, L. H. (2016). Beyond simple models of adolescence to an integrated circuit-based account: A commentary. </a:t>
            </a:r>
            <a:r>
              <a:rPr lang="en-US" sz="1200" i="1" dirty="0">
                <a:latin typeface="Calibri" panose="020F0502020204030204" pitchFamily="34" charset="0"/>
                <a:cs typeface="Calibri" panose="020F0502020204030204" pitchFamily="34" charset="0"/>
              </a:rPr>
              <a:t>Developmental Cognitive Neuroscience</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17</a:t>
            </a:r>
            <a:r>
              <a:rPr lang="en-US" sz="1200" dirty="0">
                <a:latin typeface="Calibri" panose="020F0502020204030204" pitchFamily="34" charset="0"/>
                <a:cs typeface="Calibri" panose="020F0502020204030204" pitchFamily="34" charset="0"/>
              </a:rPr>
              <a:t>, 128–130. </a:t>
            </a:r>
            <a:r>
              <a:rPr lang="en-US" sz="1200" dirty="0">
                <a:latin typeface="Calibri" panose="020F0502020204030204" pitchFamily="34" charset="0"/>
                <a:cs typeface="Calibri" panose="020F0502020204030204" pitchFamily="34" charset="0"/>
                <a:hlinkClick r:id="rId6"/>
              </a:rPr>
              <a:t>https://doi.org/10.1016/j.dcn.2015.12.006</a:t>
            </a:r>
            <a:endParaRPr lang="en-US" sz="1200" dirty="0">
              <a:latin typeface="Calibri" panose="020F0502020204030204" pitchFamily="34" charset="0"/>
              <a:cs typeface="Calibri" panose="020F0502020204030204" pitchFamily="34" charset="0"/>
            </a:endParaRPr>
          </a:p>
          <a:p>
            <a:pPr marL="228600" indent="-228600">
              <a:buFont typeface="+mj-lt"/>
              <a:buAutoNum type="arabicPeriod"/>
            </a:pPr>
            <a:r>
              <a:rPr lang="en-US" sz="1200" dirty="0" err="1">
                <a:latin typeface="Calibri" panose="020F0502020204030204" pitchFamily="34" charset="0"/>
                <a:cs typeface="Calibri" panose="020F0502020204030204" pitchFamily="34" charset="0"/>
              </a:rPr>
              <a:t>Belfi</a:t>
            </a:r>
            <a:r>
              <a:rPr lang="en-US" sz="1200" dirty="0">
                <a:latin typeface="Calibri" panose="020F0502020204030204" pitchFamily="34" charset="0"/>
                <a:cs typeface="Calibri" panose="020F0502020204030204" pitchFamily="34" charset="0"/>
              </a:rPr>
              <a:t>, A. M., &amp; Loui, P. (2020). Musical anhedonia and rewards of music listening: Current advances and a proposed model. </a:t>
            </a:r>
            <a:r>
              <a:rPr lang="en-US" sz="1200" i="1" dirty="0">
                <a:latin typeface="Calibri" panose="020F0502020204030204" pitchFamily="34" charset="0"/>
                <a:cs typeface="Calibri" panose="020F0502020204030204" pitchFamily="34" charset="0"/>
              </a:rPr>
              <a:t>Annals of the New York Academy of Sciences</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1464</a:t>
            </a:r>
            <a:r>
              <a:rPr lang="en-US" sz="1200" dirty="0">
                <a:latin typeface="Calibri" panose="020F0502020204030204" pitchFamily="34" charset="0"/>
                <a:cs typeface="Calibri" panose="020F0502020204030204" pitchFamily="34" charset="0"/>
              </a:rPr>
              <a:t>(1), 99–114. </a:t>
            </a:r>
            <a:r>
              <a:rPr lang="en-US" sz="1200" dirty="0">
                <a:latin typeface="Calibri" panose="020F0502020204030204" pitchFamily="34" charset="0"/>
                <a:cs typeface="Calibri" panose="020F0502020204030204" pitchFamily="34" charset="0"/>
                <a:hlinkClick r:id="rId7"/>
              </a:rPr>
              <a:t>https://doi.org/10.1111/nyas.14241</a:t>
            </a:r>
            <a:endParaRPr lang="en-US" sz="1200" dirty="0">
              <a:latin typeface="Calibri" panose="020F0502020204030204" pitchFamily="34" charset="0"/>
              <a:cs typeface="Calibri" panose="020F0502020204030204" pitchFamily="34" charset="0"/>
            </a:endParaRPr>
          </a:p>
          <a:p>
            <a:pPr marL="228600" indent="-228600">
              <a:buFont typeface="+mj-lt"/>
              <a:buAutoNum type="arabicPeriod"/>
            </a:pPr>
            <a:r>
              <a:rPr lang="en-US" sz="1200" dirty="0">
                <a:latin typeface="Calibri" panose="020F0502020204030204" pitchFamily="34" charset="0"/>
                <a:cs typeface="Calibri" panose="020F0502020204030204" pitchFamily="34" charset="0"/>
              </a:rPr>
              <a:t>Savage, P. E., Loui, P., </a:t>
            </a:r>
            <a:r>
              <a:rPr lang="en-US" sz="1200" dirty="0" err="1">
                <a:latin typeface="Calibri" panose="020F0502020204030204" pitchFamily="34" charset="0"/>
                <a:cs typeface="Calibri" panose="020F0502020204030204" pitchFamily="34" charset="0"/>
              </a:rPr>
              <a:t>Tarr</a:t>
            </a:r>
            <a:r>
              <a:rPr lang="en-US" sz="1200" dirty="0">
                <a:latin typeface="Calibri" panose="020F0502020204030204" pitchFamily="34" charset="0"/>
                <a:cs typeface="Calibri" panose="020F0502020204030204" pitchFamily="34" charset="0"/>
              </a:rPr>
              <a:t>, B., </a:t>
            </a:r>
            <a:r>
              <a:rPr lang="en-US" sz="1200" dirty="0" err="1">
                <a:latin typeface="Calibri" panose="020F0502020204030204" pitchFamily="34" charset="0"/>
                <a:cs typeface="Calibri" panose="020F0502020204030204" pitchFamily="34" charset="0"/>
              </a:rPr>
              <a:t>Schachner</a:t>
            </a:r>
            <a:r>
              <a:rPr lang="en-US" sz="1200" dirty="0">
                <a:latin typeface="Calibri" panose="020F0502020204030204" pitchFamily="34" charset="0"/>
                <a:cs typeface="Calibri" panose="020F0502020204030204" pitchFamily="34" charset="0"/>
              </a:rPr>
              <a:t>, A., </a:t>
            </a:r>
            <a:r>
              <a:rPr lang="en-US" sz="1200" dirty="0" err="1">
                <a:latin typeface="Calibri" panose="020F0502020204030204" pitchFamily="34" charset="0"/>
                <a:cs typeface="Calibri" panose="020F0502020204030204" pitchFamily="34" charset="0"/>
              </a:rPr>
              <a:t>Glowacki</a:t>
            </a:r>
            <a:r>
              <a:rPr lang="en-US" sz="1200" dirty="0">
                <a:latin typeface="Calibri" panose="020F0502020204030204" pitchFamily="34" charset="0"/>
                <a:cs typeface="Calibri" panose="020F0502020204030204" pitchFamily="34" charset="0"/>
              </a:rPr>
              <a:t>, L., </a:t>
            </a:r>
            <a:r>
              <a:rPr lang="en-US" sz="1200" dirty="0" err="1">
                <a:latin typeface="Calibri" panose="020F0502020204030204" pitchFamily="34" charset="0"/>
                <a:cs typeface="Calibri" panose="020F0502020204030204" pitchFamily="34" charset="0"/>
              </a:rPr>
              <a:t>Mithen</a:t>
            </a:r>
            <a:r>
              <a:rPr lang="en-US" sz="1200" dirty="0">
                <a:latin typeface="Calibri" panose="020F0502020204030204" pitchFamily="34" charset="0"/>
                <a:cs typeface="Calibri" panose="020F0502020204030204" pitchFamily="34" charset="0"/>
              </a:rPr>
              <a:t>, S., &amp; Fitch, W. T. (2021). Music as a coevolved system for social bonding. </a:t>
            </a:r>
            <a:r>
              <a:rPr lang="en-US" sz="1200" i="1" dirty="0">
                <a:latin typeface="Calibri" panose="020F0502020204030204" pitchFamily="34" charset="0"/>
                <a:cs typeface="Calibri" panose="020F0502020204030204" pitchFamily="34" charset="0"/>
              </a:rPr>
              <a:t>Behavioral and Brain Sciences</a:t>
            </a:r>
            <a:r>
              <a:rPr lang="en-US" sz="1200" dirty="0">
                <a:latin typeface="Calibri" panose="020F0502020204030204" pitchFamily="34" charset="0"/>
                <a:cs typeface="Calibri" panose="020F0502020204030204" pitchFamily="34" charset="0"/>
              </a:rPr>
              <a:t>, </a:t>
            </a:r>
            <a:r>
              <a:rPr lang="en-US" sz="1200" i="1" dirty="0">
                <a:latin typeface="Calibri" panose="020F0502020204030204" pitchFamily="34" charset="0"/>
                <a:cs typeface="Calibri" panose="020F0502020204030204" pitchFamily="34" charset="0"/>
              </a:rPr>
              <a:t>44</a:t>
            </a:r>
            <a:r>
              <a:rPr lang="en-US" sz="1200" dirty="0">
                <a:latin typeface="Calibri" panose="020F0502020204030204" pitchFamily="34" charset="0"/>
                <a:cs typeface="Calibri" panose="020F0502020204030204" pitchFamily="34" charset="0"/>
              </a:rPr>
              <a:t>. </a:t>
            </a:r>
            <a:r>
              <a:rPr lang="en-US" sz="1200" dirty="0">
                <a:latin typeface="Calibri" panose="020F0502020204030204" pitchFamily="34" charset="0"/>
                <a:cs typeface="Calibri" panose="020F0502020204030204" pitchFamily="34" charset="0"/>
                <a:hlinkClick r:id="rId8"/>
              </a:rPr>
              <a:t>https://doi.org/10.1017/S0140525X20000333</a:t>
            </a:r>
            <a:endParaRPr sz="9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r>
              <a:rPr lang="en-US" dirty="0">
                <a:solidFill>
                  <a:schemeClr val="dk1"/>
                </a:solidFill>
                <a:latin typeface="Calibri" panose="020F0502020204030204" pitchFamily="34" charset="0"/>
                <a:ea typeface="Helvetica Neue"/>
                <a:cs typeface="Calibri" panose="020F0502020204030204" pitchFamily="34" charset="0"/>
                <a:sym typeface="Helvetica Neue"/>
              </a:rPr>
              <a:t>We acknowledge support from Grammy Foundation, NSF-CAREER 1945436, NSF-STTR 2014870, and Kim and Glenn Campbell Foundation.</a:t>
            </a:r>
            <a:endParaRPr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endParaRPr sz="1000" dirty="0">
              <a:solidFill>
                <a:schemeClr val="dk1"/>
              </a:solidFill>
              <a:latin typeface="Helvetica Neue"/>
              <a:ea typeface="Helvetica Neue"/>
              <a:cs typeface="Helvetica Neue"/>
              <a:sym typeface="Helvetica Neue"/>
            </a:endParaRPr>
          </a:p>
        </p:txBody>
      </p:sp>
      <p:sp>
        <p:nvSpPr>
          <p:cNvPr id="87" name="Google Shape;87;p1"/>
          <p:cNvSpPr/>
          <p:nvPr/>
        </p:nvSpPr>
        <p:spPr>
          <a:xfrm>
            <a:off x="15013484" y="8204946"/>
            <a:ext cx="13877365" cy="29742653"/>
          </a:xfrm>
          <a:prstGeom prst="rect">
            <a:avLst/>
          </a:prstGeom>
          <a:solidFill>
            <a:schemeClr val="lt1"/>
          </a:solidFill>
          <a:ln w="12700" cap="flat" cmpd="sng">
            <a:solidFill>
              <a:srgbClr val="D5DBE5"/>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274300" tIns="45700" rIns="274300" bIns="45700" anchor="t" anchorCtr="0">
            <a:noAutofit/>
          </a:bodyPr>
          <a:lstStyle/>
          <a:p>
            <a:pPr marL="457200" marR="0" lvl="0" indent="-457200" algn="l" rtl="0">
              <a:spcBef>
                <a:spcPts val="0"/>
              </a:spcBef>
              <a:spcAft>
                <a:spcPts val="0"/>
              </a:spcAft>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18 cognitively healthy older adults (ages 54-89; </a:t>
            </a:r>
            <a:r>
              <a:rPr lang="en-US" sz="3200" i="1" dirty="0">
                <a:solidFill>
                  <a:schemeClr val="dk1"/>
                </a:solidFill>
                <a:latin typeface="Calibri" panose="020F0502020204030204" pitchFamily="34" charset="0"/>
                <a:ea typeface="Helvetica Neue"/>
                <a:cs typeface="Calibri" panose="020F0502020204030204" pitchFamily="34" charset="0"/>
                <a:sym typeface="Helvetica Neue"/>
              </a:rPr>
              <a:t>M</a:t>
            </a:r>
            <a:r>
              <a:rPr lang="en-US" sz="3200" dirty="0">
                <a:solidFill>
                  <a:schemeClr val="dk1"/>
                </a:solidFill>
                <a:latin typeface="Calibri" panose="020F0502020204030204" pitchFamily="34" charset="0"/>
                <a:ea typeface="Helvetica Neue"/>
                <a:cs typeface="Calibri" panose="020F0502020204030204" pitchFamily="34" charset="0"/>
                <a:sym typeface="Helvetica Neue"/>
              </a:rPr>
              <a:t>=66.6)</a:t>
            </a: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R="0" lvl="0" algn="l" rtl="0">
              <a:spcBef>
                <a:spcPts val="0"/>
              </a:spcBef>
              <a:spcAft>
                <a:spcPts val="0"/>
              </a:spcAft>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marR="0" lvl="0" indent="-457200" algn="l" rtl="0">
              <a:spcBef>
                <a:spcPts val="0"/>
              </a:spcBef>
              <a:spcAft>
                <a:spcPts val="0"/>
              </a:spcAft>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10/18 participants completed a follow-up interview in which they reported when they thought they first heard both self- and other-selected clips</a:t>
            </a:r>
          </a:p>
          <a:p>
            <a:pPr marL="457200" marR="0" lvl="0" indent="-457200" algn="l" rtl="0">
              <a:spcBef>
                <a:spcPts val="0"/>
              </a:spcBef>
              <a:spcAft>
                <a:spcPts val="0"/>
              </a:spcAft>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We included every self-selected stimuli and any other-selected stimuli rated a 4 (“Very Familiar”) in our analyses</a:t>
            </a: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To bin each stimulus via developmental exposure (childhood [0-11], adolescence [12-18], young adulthood [19-25], and adulthood [26-45]), we subtracted the year in which the participant was born from the year in which the stimulus was first released (Song-Specific Age)</a:t>
            </a: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We utilized participants’ self-report for self-selected music from before they were born</a:t>
            </a:r>
          </a:p>
          <a:p>
            <a:pPr marL="457200" indent="-457200" fontAlgn="base">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fontAlgn="base"/>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fontAlgn="base"/>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Music </a:t>
            </a:r>
            <a:r>
              <a:rPr lang="en-US" sz="3200" kern="1200" dirty="0">
                <a:solidFill>
                  <a:schemeClr val="tx1"/>
                </a:solidFill>
                <a:latin typeface="Calibri" panose="020F0502020204030204" pitchFamily="34" charset="0"/>
                <a:cs typeface="Calibri" panose="020F0502020204030204" pitchFamily="34" charset="0"/>
              </a:rPr>
              <a:t>music first heard during adolescence and young adulthood showed greater activation in auditory areas (STG, MTG, </a:t>
            </a:r>
            <a:r>
              <a:rPr lang="en-US" sz="3200" kern="1200" dirty="0" err="1">
                <a:solidFill>
                  <a:schemeClr val="tx1"/>
                </a:solidFill>
                <a:latin typeface="Calibri" panose="020F0502020204030204" pitchFamily="34" charset="0"/>
                <a:cs typeface="Calibri" panose="020F0502020204030204" pitchFamily="34" charset="0"/>
              </a:rPr>
              <a:t>Heschl’s</a:t>
            </a:r>
            <a:r>
              <a:rPr lang="en-US" sz="3200" kern="1200" dirty="0">
                <a:solidFill>
                  <a:schemeClr val="tx1"/>
                </a:solidFill>
                <a:latin typeface="Calibri" panose="020F0502020204030204" pitchFamily="34" charset="0"/>
                <a:cs typeface="Calibri" panose="020F0502020204030204" pitchFamily="34" charset="0"/>
              </a:rPr>
              <a:t> Gyrus)</a:t>
            </a: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endParaRPr lang="en-US" sz="3200" kern="1200" dirty="0">
              <a:solidFill>
                <a:schemeClr val="tx1"/>
              </a:solidFill>
              <a:latin typeface="Calibri" panose="020F0502020204030204" pitchFamily="34" charset="0"/>
              <a:ea typeface="Helvetica Neue"/>
              <a:cs typeface="Calibri" panose="020F0502020204030204" pitchFamily="34" charset="0"/>
              <a:sym typeface="Helvetica Neue"/>
            </a:endParaRPr>
          </a:p>
          <a:p>
            <a:pPr marL="457200" indent="-457200" fontAlgn="base">
              <a:buFont typeface="Arial" panose="020B0604020202020204" pitchFamily="34" charset="0"/>
              <a:buChar char="•"/>
            </a:pPr>
            <a:r>
              <a:rPr lang="en-US" sz="3200" dirty="0">
                <a:solidFill>
                  <a:schemeClr val="dk1"/>
                </a:solidFill>
                <a:latin typeface="Calibri" panose="020F0502020204030204" pitchFamily="34" charset="0"/>
                <a:ea typeface="Helvetica Neue"/>
                <a:cs typeface="Calibri" panose="020F0502020204030204" pitchFamily="34" charset="0"/>
                <a:sym typeface="Helvetica Neue"/>
              </a:rPr>
              <a:t>Music </a:t>
            </a:r>
            <a:r>
              <a:rPr lang="en-US" sz="3200" kern="1200" dirty="0">
                <a:solidFill>
                  <a:schemeClr val="tx1"/>
                </a:solidFill>
                <a:latin typeface="Calibri" panose="020F0502020204030204" pitchFamily="34" charset="0"/>
                <a:cs typeface="Calibri" panose="020F0502020204030204" pitchFamily="34" charset="0"/>
              </a:rPr>
              <a:t>music first heard during adolescence showed functional connectivity with auditory (MTG, STG) and reward areas (ventral &amp; dorsal striatum, insula, orbitofrontal cortex)</a:t>
            </a:r>
            <a:endParaRPr lang="en-US" sz="3200" dirty="0">
              <a:solidFill>
                <a:schemeClr val="dk1"/>
              </a:solidFill>
              <a:latin typeface="Calibri" panose="020F0502020204030204" pitchFamily="34" charset="0"/>
              <a:ea typeface="Helvetica Neue"/>
              <a:cs typeface="Calibri" panose="020F0502020204030204" pitchFamily="34" charset="0"/>
              <a:sym typeface="Helvetica Neue"/>
            </a:endParaRPr>
          </a:p>
        </p:txBody>
      </p:sp>
      <p:pic>
        <p:nvPicPr>
          <p:cNvPr id="88" name="Google Shape;88;p1"/>
          <p:cNvPicPr preferRelativeResize="0"/>
          <p:nvPr/>
        </p:nvPicPr>
        <p:blipFill rotWithShape="1">
          <a:blip r:embed="rId9">
            <a:alphaModFix/>
          </a:blip>
          <a:srcRect/>
          <a:stretch/>
        </p:blipFill>
        <p:spPr>
          <a:xfrm>
            <a:off x="1344707" y="2944337"/>
            <a:ext cx="3314379" cy="3072487"/>
          </a:xfrm>
          <a:prstGeom prst="rect">
            <a:avLst/>
          </a:prstGeom>
          <a:noFill/>
          <a:ln>
            <a:noFill/>
          </a:ln>
        </p:spPr>
      </p:pic>
      <p:pic>
        <p:nvPicPr>
          <p:cNvPr id="89" name="Google Shape;89;p1" descr="A picture containing drawing&#10;&#10;Description automatically generated"/>
          <p:cNvPicPr preferRelativeResize="0"/>
          <p:nvPr/>
        </p:nvPicPr>
        <p:blipFill rotWithShape="1">
          <a:blip r:embed="rId10">
            <a:alphaModFix/>
          </a:blip>
          <a:srcRect/>
          <a:stretch/>
        </p:blipFill>
        <p:spPr>
          <a:xfrm>
            <a:off x="37500644" y="2944337"/>
            <a:ext cx="3908614" cy="2835810"/>
          </a:xfrm>
          <a:prstGeom prst="rect">
            <a:avLst/>
          </a:prstGeom>
          <a:noFill/>
          <a:ln>
            <a:noFill/>
          </a:ln>
        </p:spPr>
      </p:pic>
      <p:sp>
        <p:nvSpPr>
          <p:cNvPr id="90" name="Google Shape;90;p1"/>
          <p:cNvSpPr/>
          <p:nvPr/>
        </p:nvSpPr>
        <p:spPr>
          <a:xfrm>
            <a:off x="645458" y="6591300"/>
            <a:ext cx="13877365" cy="1613647"/>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Background</a:t>
            </a:r>
            <a:endParaRPr dirty="0">
              <a:latin typeface="Calibri" panose="020F0502020204030204" pitchFamily="34" charset="0"/>
              <a:cs typeface="Calibri" panose="020F0502020204030204" pitchFamily="34" charset="0"/>
            </a:endParaRPr>
          </a:p>
        </p:txBody>
      </p:sp>
      <p:sp>
        <p:nvSpPr>
          <p:cNvPr id="100" name="Google Shape;100;p1"/>
          <p:cNvSpPr/>
          <p:nvPr/>
        </p:nvSpPr>
        <p:spPr>
          <a:xfrm>
            <a:off x="29342188" y="26916236"/>
            <a:ext cx="13877365" cy="1613647"/>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Discussion </a:t>
            </a:r>
            <a:endParaRPr sz="6000" dirty="0">
              <a:latin typeface="Calibri" panose="020F0502020204030204" pitchFamily="34" charset="0"/>
              <a:cs typeface="Calibri" panose="020F0502020204030204" pitchFamily="34" charset="0"/>
            </a:endParaRPr>
          </a:p>
        </p:txBody>
      </p:sp>
      <p:sp>
        <p:nvSpPr>
          <p:cNvPr id="102" name="Google Shape;102;p1"/>
          <p:cNvSpPr/>
          <p:nvPr/>
        </p:nvSpPr>
        <p:spPr>
          <a:xfrm>
            <a:off x="29342188" y="34213177"/>
            <a:ext cx="13877365" cy="1618488"/>
          </a:xfrm>
          <a:prstGeom prst="rect">
            <a:avLst/>
          </a:prstGeom>
          <a:solidFill>
            <a:srgbClr val="AEABAB"/>
          </a:solidFill>
          <a:ln w="12700" cap="flat" cmpd="sng">
            <a:solidFill>
              <a:srgbClr val="BFBFB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References </a:t>
            </a:r>
            <a:endParaRPr dirty="0">
              <a:latin typeface="Calibri" panose="020F0502020204030204" pitchFamily="34" charset="0"/>
              <a:cs typeface="Calibri" panose="020F0502020204030204" pitchFamily="34" charset="0"/>
            </a:endParaRPr>
          </a:p>
        </p:txBody>
      </p:sp>
      <p:sp>
        <p:nvSpPr>
          <p:cNvPr id="107" name="Google Shape;107;p1"/>
          <p:cNvSpPr/>
          <p:nvPr/>
        </p:nvSpPr>
        <p:spPr>
          <a:xfrm>
            <a:off x="29251771" y="15866234"/>
            <a:ext cx="13935472" cy="1613647"/>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ROI-ROI Connectivity Matrices</a:t>
            </a:r>
            <a:endParaRPr sz="6000" dirty="0">
              <a:latin typeface="Calibri" panose="020F0502020204030204" pitchFamily="34" charset="0"/>
              <a:cs typeface="Calibri" panose="020F0502020204030204" pitchFamily="34" charset="0"/>
            </a:endParaRPr>
          </a:p>
        </p:txBody>
      </p:sp>
      <p:sp>
        <p:nvSpPr>
          <p:cNvPr id="121" name="Google Shape;121;p1"/>
          <p:cNvSpPr/>
          <p:nvPr/>
        </p:nvSpPr>
        <p:spPr>
          <a:xfrm>
            <a:off x="15006917" y="18638204"/>
            <a:ext cx="13877365" cy="1613647"/>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Univariate Main Effect of Age of Exposure</a:t>
            </a:r>
            <a:endParaRPr dirty="0">
              <a:latin typeface="Calibri" panose="020F0502020204030204" pitchFamily="34" charset="0"/>
              <a:cs typeface="Calibri" panose="020F0502020204030204" pitchFamily="34" charset="0"/>
            </a:endParaRPr>
          </a:p>
        </p:txBody>
      </p:sp>
      <p:sp>
        <p:nvSpPr>
          <p:cNvPr id="165" name="Google Shape;165;p1"/>
          <p:cNvSpPr/>
          <p:nvPr/>
        </p:nvSpPr>
        <p:spPr>
          <a:xfrm>
            <a:off x="15030937" y="30043469"/>
            <a:ext cx="13877365" cy="1394021"/>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mPFC Seed-Based Connectivity</a:t>
            </a:r>
            <a:endParaRPr lang="en-US" sz="6000" dirty="0">
              <a:latin typeface="Calibri" panose="020F0502020204030204" pitchFamily="34" charset="0"/>
              <a:cs typeface="Calibri" panose="020F0502020204030204" pitchFamily="34" charset="0"/>
            </a:endParaRPr>
          </a:p>
        </p:txBody>
      </p:sp>
      <p:sp>
        <p:nvSpPr>
          <p:cNvPr id="166" name="Google Shape;166;p1"/>
          <p:cNvSpPr/>
          <p:nvPr/>
        </p:nvSpPr>
        <p:spPr>
          <a:xfrm>
            <a:off x="15013484" y="6591300"/>
            <a:ext cx="13877365" cy="1613647"/>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Methods</a:t>
            </a:r>
            <a:endParaRPr dirty="0">
              <a:latin typeface="Calibri" panose="020F0502020204030204" pitchFamily="34" charset="0"/>
              <a:cs typeface="Calibri" panose="020F0502020204030204" pitchFamily="34" charset="0"/>
            </a:endParaRPr>
          </a:p>
        </p:txBody>
      </p:sp>
      <p:sp>
        <p:nvSpPr>
          <p:cNvPr id="168" name="Google Shape;168;p1"/>
          <p:cNvSpPr txBox="1"/>
          <p:nvPr/>
        </p:nvSpPr>
        <p:spPr>
          <a:xfrm>
            <a:off x="15221600" y="29265584"/>
            <a:ext cx="14366068"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2000" dirty="0">
                <a:solidFill>
                  <a:srgbClr val="000000"/>
                </a:solidFill>
                <a:latin typeface="Calibri" panose="020F0502020204030204" pitchFamily="34" charset="0"/>
                <a:ea typeface="Helvetica Neue"/>
                <a:cs typeface="Calibri" panose="020F0502020204030204" pitchFamily="34" charset="0"/>
                <a:sym typeface="Helvetica Neue"/>
              </a:rPr>
              <a:t>Voxel Threshold: p-FDR corrected &lt;0.05; Cluster Threshold: p FDR-corrected &lt;0.05</a:t>
            </a:r>
          </a:p>
          <a:p>
            <a:pPr marL="0" marR="0" lvl="0" indent="0" algn="l" rtl="0">
              <a:spcBef>
                <a:spcPts val="0"/>
              </a:spcBef>
              <a:spcAft>
                <a:spcPts val="0"/>
              </a:spcAft>
              <a:buClr>
                <a:srgbClr val="000000"/>
              </a:buClr>
              <a:buSzPts val="2000"/>
              <a:buFont typeface="Arial"/>
              <a:buNone/>
            </a:pPr>
            <a:r>
              <a:rPr lang="en-US" sz="2000" dirty="0">
                <a:latin typeface="Calibri" panose="020F0502020204030204" pitchFamily="34" charset="0"/>
                <a:ea typeface="Helvetica Neue"/>
                <a:cs typeface="Calibri" panose="020F0502020204030204" pitchFamily="34" charset="0"/>
                <a:sym typeface="Helvetica Neue"/>
              </a:rPr>
              <a:t>Music from childhood (0-11) and adulthood (26-45) did not survive corrections</a:t>
            </a:r>
            <a:endParaRPr dirty="0">
              <a:latin typeface="Calibri" panose="020F0502020204030204" pitchFamily="34" charset="0"/>
              <a:cs typeface="Calibri" panose="020F0502020204030204" pitchFamily="34" charset="0"/>
            </a:endParaRPr>
          </a:p>
        </p:txBody>
      </p:sp>
      <p:sp>
        <p:nvSpPr>
          <p:cNvPr id="169" name="Google Shape;87;p1">
            <a:extLst>
              <a:ext uri="{FF2B5EF4-FFF2-40B4-BE49-F238E27FC236}">
                <a16:creationId xmlns:a16="http://schemas.microsoft.com/office/drawing/2014/main" id="{54F7C366-E575-8F4D-8A46-DB1E95245786}"/>
              </a:ext>
            </a:extLst>
          </p:cNvPr>
          <p:cNvSpPr/>
          <p:nvPr/>
        </p:nvSpPr>
        <p:spPr>
          <a:xfrm>
            <a:off x="647416" y="8198262"/>
            <a:ext cx="13877365" cy="29747814"/>
          </a:xfrm>
          <a:prstGeom prst="rect">
            <a:avLst/>
          </a:prstGeom>
          <a:solidFill>
            <a:schemeClr val="lt1"/>
          </a:solidFill>
          <a:ln w="12700" cap="flat" cmpd="sng">
            <a:solidFill>
              <a:srgbClr val="D5DBE5"/>
            </a:solidFill>
            <a:prstDash val="solid"/>
            <a:miter lim="800000"/>
            <a:headEnd type="none" w="sm" len="sm"/>
            <a:tailEnd type="none" w="sm" len="sm"/>
          </a:ln>
          <a:effectLst>
            <a:outerShdw blurRad="50800" dist="38100" dir="2700000" algn="tl" rotWithShape="0">
              <a:srgbClr val="000000">
                <a:alpha val="40000"/>
              </a:srgbClr>
            </a:outerShdw>
          </a:effectLst>
        </p:spPr>
        <p:txBody>
          <a:bodyPr spcFirstLastPara="1" wrap="square" lIns="274300" tIns="45700" rIns="274300" bIns="45700" anchor="t" anchorCtr="0">
            <a:noAutofit/>
          </a:bodyPr>
          <a:lstStyle/>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Older adults tend to recall a disproportionately high number of autobiographical memories from their adolescence and young adulthood compared to any other time across the lifespan (the “reminiscence bump”)</a:t>
            </a:r>
            <a:r>
              <a:rPr lang="en-US" sz="3200" baseline="30000" dirty="0">
                <a:latin typeface="Calibri" panose="020F0502020204030204" pitchFamily="34" charset="0"/>
                <a:cs typeface="Calibri" panose="020F0502020204030204" pitchFamily="34" charset="0"/>
              </a:rPr>
              <a:t>1</a:t>
            </a: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Not only does this population recall more autobiographical memories in response to music from their adolescence compared to music outside this time period, but also show lifelong preferences for music from this time:</a:t>
            </a: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This suggests that age of encoding plays an important role in not only in forming memories in response to music, but also in forming lifelong preferences</a:t>
            </a: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Adolescents display increased sensitivity to reward and risky behavior, which has been attributed disproportionate maturation of subcortical limbic regions in comparison to </a:t>
            </a:r>
            <a:r>
              <a:rPr lang="en-US" sz="3200" dirty="0" err="1">
                <a:latin typeface="Calibri" panose="020F0502020204030204" pitchFamily="34" charset="0"/>
                <a:cs typeface="Calibri" panose="020F0502020204030204" pitchFamily="34" charset="0"/>
              </a:rPr>
              <a:t>frontocortical</a:t>
            </a:r>
            <a:r>
              <a:rPr lang="en-US" sz="3200" dirty="0">
                <a:latin typeface="Calibri" panose="020F0502020204030204" pitchFamily="34" charset="0"/>
                <a:cs typeface="Calibri" panose="020F0502020204030204" pitchFamily="34" charset="0"/>
              </a:rPr>
              <a:t> regions</a:t>
            </a:r>
            <a:r>
              <a:rPr lang="en-US" sz="3200" baseline="30000" dirty="0">
                <a:latin typeface="Calibri" panose="020F0502020204030204" pitchFamily="34" charset="0"/>
                <a:cs typeface="Calibri" panose="020F0502020204030204" pitchFamily="34" charset="0"/>
              </a:rPr>
              <a:t>2,3</a:t>
            </a: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Connections between the </a:t>
            </a:r>
            <a:r>
              <a:rPr lang="en-US" sz="3200" dirty="0" err="1">
                <a:latin typeface="Calibri" panose="020F0502020204030204" pitchFamily="34" charset="0"/>
                <a:cs typeface="Calibri" panose="020F0502020204030204" pitchFamily="34" charset="0"/>
              </a:rPr>
              <a:t>mPFC</a:t>
            </a:r>
            <a:r>
              <a:rPr lang="en-US" sz="3200" dirty="0">
                <a:latin typeface="Calibri" panose="020F0502020204030204" pitchFamily="34" charset="0"/>
                <a:cs typeface="Calibri" panose="020F0502020204030204" pitchFamily="34" charset="0"/>
              </a:rPr>
              <a:t> and </a:t>
            </a:r>
            <a:r>
              <a:rPr lang="en-US" sz="3200" dirty="0" err="1">
                <a:latin typeface="Calibri" panose="020F0502020204030204" pitchFamily="34" charset="0"/>
                <a:cs typeface="Calibri" panose="020F0502020204030204" pitchFamily="34" charset="0"/>
              </a:rPr>
              <a:t>VStr</a:t>
            </a:r>
            <a:r>
              <a:rPr lang="en-US" sz="3200" dirty="0">
                <a:latin typeface="Calibri" panose="020F0502020204030204" pitchFamily="34" charset="0"/>
                <a:cs typeface="Calibri" panose="020F0502020204030204" pitchFamily="34" charset="0"/>
              </a:rPr>
              <a:t> strengthen during this time period (particularly in late adolescence), with the </a:t>
            </a:r>
            <a:r>
              <a:rPr lang="en-US" sz="3200" dirty="0" err="1">
                <a:latin typeface="Calibri" panose="020F0502020204030204" pitchFamily="34" charset="0"/>
                <a:cs typeface="Calibri" panose="020F0502020204030204" pitchFamily="34" charset="0"/>
              </a:rPr>
              <a:t>mPFC</a:t>
            </a:r>
            <a:r>
              <a:rPr lang="en-US" sz="3200" dirty="0">
                <a:latin typeface="Calibri" panose="020F0502020204030204" pitchFamily="34" charset="0"/>
                <a:cs typeface="Calibri" panose="020F0502020204030204" pitchFamily="34" charset="0"/>
              </a:rPr>
              <a:t> regulating limbic responses as individuals mature:</a:t>
            </a:r>
            <a:r>
              <a:rPr lang="en-US" sz="3200" baseline="30000" dirty="0">
                <a:latin typeface="Calibri" panose="020F0502020204030204" pitchFamily="34" charset="0"/>
                <a:cs typeface="Calibri" panose="020F0502020204030204" pitchFamily="34" charset="0"/>
              </a:rPr>
              <a:t>4</a:t>
            </a:r>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fontAlgn="base"/>
            <a:endParaRPr lang="en-US" sz="3200" dirty="0">
              <a:latin typeface="Calibri" panose="020F0502020204030204" pitchFamily="34" charset="0"/>
              <a:cs typeface="Calibri" panose="020F0502020204030204" pitchFamily="34" charset="0"/>
            </a:endParaRPr>
          </a:p>
          <a:p>
            <a:pPr marL="457200"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Pleasurable music listening experiences involves an interaction between and within the auditory and dopaminergic reward systems, facilitated by the anterior insula:</a:t>
            </a:r>
            <a:r>
              <a:rPr lang="en-US" sz="3200" baseline="30000" dirty="0">
                <a:latin typeface="Calibri" panose="020F0502020204030204" pitchFamily="34" charset="0"/>
                <a:cs typeface="Calibri" panose="020F0502020204030204" pitchFamily="34" charset="0"/>
              </a:rPr>
              <a:t>5</a:t>
            </a:r>
            <a:endParaRPr lang="en-US" sz="3200" dirty="0">
              <a:latin typeface="Calibri" panose="020F0502020204030204" pitchFamily="34" charset="0"/>
              <a:cs typeface="Calibri" panose="020F0502020204030204" pitchFamily="34" charset="0"/>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0" marR="0" lvl="0" indent="0" algn="l" rtl="0">
              <a:spcBef>
                <a:spcPts val="0"/>
              </a:spcBef>
              <a:spcAft>
                <a:spcPts val="0"/>
              </a:spcAft>
              <a:buNone/>
            </a:pPr>
            <a:endParaRPr lang="en-US" sz="3200" dirty="0">
              <a:solidFill>
                <a:schemeClr val="dk1"/>
              </a:solidFill>
              <a:latin typeface="Helvetica Neue"/>
              <a:ea typeface="Helvetica Neue"/>
              <a:cs typeface="Helvetica Neue"/>
              <a:sym typeface="Helvetica Neue"/>
            </a:endParaRPr>
          </a:p>
          <a:p>
            <a:pPr marL="457200"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lvl="1" indent="-457200" fontAlgn="base">
              <a:buFont typeface="Arial" panose="020B0604020202020204" pitchFamily="34" charset="0"/>
              <a:buChar char="•"/>
            </a:pPr>
            <a:endParaRPr lang="en-US" sz="3200" dirty="0">
              <a:latin typeface="Calibri" panose="020F0502020204030204" pitchFamily="34" charset="0"/>
              <a:cs typeface="Calibri" panose="020F0502020204030204" pitchFamily="34" charset="0"/>
            </a:endParaRPr>
          </a:p>
          <a:p>
            <a:pPr marL="457200" lvl="1" indent="-457200" fontAlgn="base">
              <a:buFont typeface="Arial" panose="020B0604020202020204" pitchFamily="34" charset="0"/>
              <a:buChar char="•"/>
            </a:pPr>
            <a:r>
              <a:rPr lang="en-US" sz="3200" dirty="0">
                <a:latin typeface="Calibri" panose="020F0502020204030204" pitchFamily="34" charset="0"/>
                <a:cs typeface="Calibri" panose="020F0502020204030204" pitchFamily="34" charset="0"/>
              </a:rPr>
              <a:t>Taken together, these models suggest increased preference for music from one’s adolescence might, in part, reflect increased connectivity between the mPFC and </a:t>
            </a:r>
            <a:r>
              <a:rPr lang="en-US" sz="3200" dirty="0" err="1">
                <a:latin typeface="Calibri" panose="020F0502020204030204" pitchFamily="34" charset="0"/>
                <a:cs typeface="Calibri" panose="020F0502020204030204" pitchFamily="34" charset="0"/>
              </a:rPr>
              <a:t>VStr</a:t>
            </a:r>
            <a:r>
              <a:rPr lang="en-US" sz="3200" dirty="0">
                <a:latin typeface="Calibri" panose="020F0502020204030204" pitchFamily="34" charset="0"/>
                <a:cs typeface="Calibri" panose="020F0502020204030204" pitchFamily="34" charset="0"/>
              </a:rPr>
              <a:t> that persists across the lifespan</a:t>
            </a:r>
          </a:p>
          <a:p>
            <a:pPr marL="457200" lvl="1" indent="-457200" fontAlgn="base">
              <a:buFont typeface="Arial" panose="020B0604020202020204" pitchFamily="34" charset="0"/>
              <a:buChar char="•"/>
            </a:pPr>
            <a:r>
              <a:rPr lang="en-US" sz="3200" b="1" dirty="0">
                <a:latin typeface="Calibri" panose="020F0502020204030204" pitchFamily="34" charset="0"/>
                <a:cs typeface="Calibri" panose="020F0502020204030204" pitchFamily="34" charset="0"/>
              </a:rPr>
              <a:t>Hypothesis: </a:t>
            </a:r>
            <a:r>
              <a:rPr lang="en-US" sz="3200" dirty="0">
                <a:latin typeface="Calibri" panose="020F0502020204030204" pitchFamily="34" charset="0"/>
                <a:cs typeface="Calibri" panose="020F0502020204030204" pitchFamily="34" charset="0"/>
              </a:rPr>
              <a:t>Music first heard in listeners’ adolescence will show functional connectivity patterns between the mPFC and reward circuitry (namely, </a:t>
            </a:r>
            <a:r>
              <a:rPr lang="en-US" sz="3200" dirty="0" err="1">
                <a:latin typeface="Calibri" panose="020F0502020204030204" pitchFamily="34" charset="0"/>
                <a:cs typeface="Calibri" panose="020F0502020204030204" pitchFamily="34" charset="0"/>
              </a:rPr>
              <a:t>VStr</a:t>
            </a:r>
            <a:r>
              <a:rPr lang="en-US" sz="3200" dirty="0">
                <a:latin typeface="Calibri" panose="020F0502020204030204" pitchFamily="34" charset="0"/>
                <a:cs typeface="Calibri" panose="020F0502020204030204" pitchFamily="34" charset="0"/>
              </a:rPr>
              <a:t>)</a:t>
            </a:r>
            <a:endParaRPr lang="en-US" sz="3200" b="1" dirty="0">
              <a:latin typeface="Calibri" panose="020F0502020204030204" pitchFamily="34" charset="0"/>
              <a:cs typeface="Calibri" panose="020F0502020204030204" pitchFamily="34" charset="0"/>
            </a:endParaRPr>
          </a:p>
        </p:txBody>
      </p:sp>
      <p:pic>
        <p:nvPicPr>
          <p:cNvPr id="1030" name="Picture 6">
            <a:extLst>
              <a:ext uri="{FF2B5EF4-FFF2-40B4-BE49-F238E27FC236}">
                <a16:creationId xmlns:a16="http://schemas.microsoft.com/office/drawing/2014/main" id="{7DCD9259-3272-CC4D-8A06-F3710991C979}"/>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831738" y="11302301"/>
            <a:ext cx="6645839" cy="4116728"/>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B89A4925-A97A-324D-BB16-A33AB721AE0D}"/>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7584140" y="11302301"/>
            <a:ext cx="6645839" cy="409826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6E5CAB5-DCCF-E34B-BD79-B209AA02FF8F}"/>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831738" y="25605410"/>
            <a:ext cx="12951113" cy="7965507"/>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a:extLst>
              <a:ext uri="{FF2B5EF4-FFF2-40B4-BE49-F238E27FC236}">
                <a16:creationId xmlns:a16="http://schemas.microsoft.com/office/drawing/2014/main" id="{81BFCB3D-1580-8D4E-B588-01BE42202DB1}"/>
              </a:ext>
            </a:extLst>
          </p:cNvPr>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436995" y="20672954"/>
            <a:ext cx="11732872" cy="2561158"/>
          </a:xfrm>
          <a:prstGeom prst="rect">
            <a:avLst/>
          </a:prstGeom>
          <a:noFill/>
          <a:extLst>
            <a:ext uri="{909E8E84-426E-40DD-AFC4-6F175D3DCCD1}">
              <a14:hiddenFill xmlns:a14="http://schemas.microsoft.com/office/drawing/2010/main">
                <a:solidFill>
                  <a:srgbClr val="FFFFFF"/>
                </a:solidFill>
              </a14:hiddenFill>
            </a:ext>
          </a:extLst>
        </p:spPr>
      </p:pic>
      <p:pic>
        <p:nvPicPr>
          <p:cNvPr id="1040" name="Picture 16">
            <a:extLst>
              <a:ext uri="{FF2B5EF4-FFF2-40B4-BE49-F238E27FC236}">
                <a16:creationId xmlns:a16="http://schemas.microsoft.com/office/drawing/2014/main" id="{38D5549B-90D6-0F4F-84DF-E8F8A4E535BE}"/>
              </a:ext>
            </a:extLst>
          </p:cNvPr>
          <p:cNvPicPr>
            <a:picLocks noChangeAspect="1" noChangeArrowheads="1"/>
          </p:cNvPicPr>
          <p:nvPr/>
        </p:nvPicPr>
        <p:blipFill rotWithShape="1">
          <a:blip r:embed="rId15">
            <a:extLst>
              <a:ext uri="{28A0092B-C50C-407E-A947-70E740481C1C}">
                <a14:useLocalDpi xmlns:a14="http://schemas.microsoft.com/office/drawing/2010/main" val="0"/>
              </a:ext>
            </a:extLst>
          </a:blip>
          <a:srcRect t="31980"/>
          <a:stretch/>
        </p:blipFill>
        <p:spPr bwMode="auto">
          <a:xfrm>
            <a:off x="15195522" y="8760570"/>
            <a:ext cx="13605521" cy="4226803"/>
          </a:xfrm>
          <a:prstGeom prst="rect">
            <a:avLst/>
          </a:prstGeom>
          <a:noFill/>
          <a:extLst>
            <a:ext uri="{909E8E84-426E-40DD-AFC4-6F175D3DCCD1}">
              <a14:hiddenFill xmlns:a14="http://schemas.microsoft.com/office/drawing/2010/main">
                <a:solidFill>
                  <a:srgbClr val="FFFFFF"/>
                </a:solidFill>
              </a14:hiddenFill>
            </a:ext>
          </a:extLst>
        </p:spPr>
      </p:pic>
      <p:sp>
        <p:nvSpPr>
          <p:cNvPr id="183" name="TextBox 182">
            <a:extLst>
              <a:ext uri="{FF2B5EF4-FFF2-40B4-BE49-F238E27FC236}">
                <a16:creationId xmlns:a16="http://schemas.microsoft.com/office/drawing/2014/main" id="{99D9395D-7BD1-3445-AB5E-2FB577C461C0}"/>
              </a:ext>
            </a:extLst>
          </p:cNvPr>
          <p:cNvSpPr txBox="1"/>
          <p:nvPr/>
        </p:nvSpPr>
        <p:spPr>
          <a:xfrm>
            <a:off x="19276317" y="25792634"/>
            <a:ext cx="6411877"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Young Adulthood (19-25)</a:t>
            </a:r>
          </a:p>
        </p:txBody>
      </p:sp>
      <p:sp>
        <p:nvSpPr>
          <p:cNvPr id="184" name="TextBox 183">
            <a:extLst>
              <a:ext uri="{FF2B5EF4-FFF2-40B4-BE49-F238E27FC236}">
                <a16:creationId xmlns:a16="http://schemas.microsoft.com/office/drawing/2014/main" id="{69913EBE-AD1B-6242-9B1C-0454DFE0625F}"/>
              </a:ext>
            </a:extLst>
          </p:cNvPr>
          <p:cNvSpPr txBox="1"/>
          <p:nvPr/>
        </p:nvSpPr>
        <p:spPr>
          <a:xfrm>
            <a:off x="19361364" y="22268688"/>
            <a:ext cx="4061741"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Adolescence (12-18)</a:t>
            </a:r>
          </a:p>
        </p:txBody>
      </p:sp>
      <p:pic>
        <p:nvPicPr>
          <p:cNvPr id="186" name="Picture 185" descr="A close-up of several coins&#10;&#10;Description automatically generated with low confidence">
            <a:extLst>
              <a:ext uri="{FF2B5EF4-FFF2-40B4-BE49-F238E27FC236}">
                <a16:creationId xmlns:a16="http://schemas.microsoft.com/office/drawing/2014/main" id="{D5B70534-6EF2-F848-8C58-9E5926570A65}"/>
              </a:ext>
            </a:extLst>
          </p:cNvPr>
          <p:cNvPicPr>
            <a:picLocks noChangeAspect="1"/>
          </p:cNvPicPr>
          <p:nvPr/>
        </p:nvPicPr>
        <p:blipFill>
          <a:blip r:embed="rId16"/>
          <a:stretch>
            <a:fillRect/>
          </a:stretch>
        </p:blipFill>
        <p:spPr>
          <a:xfrm>
            <a:off x="15314959" y="22943948"/>
            <a:ext cx="13135386" cy="2312343"/>
          </a:xfrm>
          <a:prstGeom prst="rect">
            <a:avLst/>
          </a:prstGeom>
        </p:spPr>
      </p:pic>
      <p:pic>
        <p:nvPicPr>
          <p:cNvPr id="187" name="Picture 186">
            <a:extLst>
              <a:ext uri="{FF2B5EF4-FFF2-40B4-BE49-F238E27FC236}">
                <a16:creationId xmlns:a16="http://schemas.microsoft.com/office/drawing/2014/main" id="{82BBCB9D-EE8B-444C-AB01-7799438543A7}"/>
              </a:ext>
            </a:extLst>
          </p:cNvPr>
          <p:cNvPicPr>
            <a:picLocks noChangeAspect="1"/>
          </p:cNvPicPr>
          <p:nvPr/>
        </p:nvPicPr>
        <p:blipFill>
          <a:blip r:embed="rId17"/>
          <a:stretch>
            <a:fillRect/>
          </a:stretch>
        </p:blipFill>
        <p:spPr>
          <a:xfrm>
            <a:off x="15314949" y="26411656"/>
            <a:ext cx="13135396" cy="2312343"/>
          </a:xfrm>
          <a:prstGeom prst="rect">
            <a:avLst/>
          </a:prstGeom>
        </p:spPr>
      </p:pic>
      <p:pic>
        <p:nvPicPr>
          <p:cNvPr id="29" name="Picture 28" descr="Icon&#10;&#10;Description automatically generated">
            <a:extLst>
              <a:ext uri="{FF2B5EF4-FFF2-40B4-BE49-F238E27FC236}">
                <a16:creationId xmlns:a16="http://schemas.microsoft.com/office/drawing/2014/main" id="{E08EAF82-3AC8-3B4C-8D75-33CEF6D30927}"/>
              </a:ext>
            </a:extLst>
          </p:cNvPr>
          <p:cNvPicPr>
            <a:picLocks noChangeAspect="1"/>
          </p:cNvPicPr>
          <p:nvPr/>
        </p:nvPicPr>
        <p:blipFill>
          <a:blip r:embed="rId18"/>
          <a:stretch>
            <a:fillRect/>
          </a:stretch>
        </p:blipFill>
        <p:spPr>
          <a:xfrm>
            <a:off x="25808637" y="29365681"/>
            <a:ext cx="2641708" cy="634696"/>
          </a:xfrm>
          <a:prstGeom prst="rect">
            <a:avLst/>
          </a:prstGeom>
        </p:spPr>
      </p:pic>
      <p:sp>
        <p:nvSpPr>
          <p:cNvPr id="30" name="TextBox 29">
            <a:extLst>
              <a:ext uri="{FF2B5EF4-FFF2-40B4-BE49-F238E27FC236}">
                <a16:creationId xmlns:a16="http://schemas.microsoft.com/office/drawing/2014/main" id="{F7358A4B-F7E5-5B40-B4C9-294F5CA4F402}"/>
              </a:ext>
            </a:extLst>
          </p:cNvPr>
          <p:cNvSpPr txBox="1"/>
          <p:nvPr/>
        </p:nvSpPr>
        <p:spPr>
          <a:xfrm>
            <a:off x="19361363" y="33982723"/>
            <a:ext cx="4061741"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Adolescence (12-18):</a:t>
            </a:r>
          </a:p>
        </p:txBody>
      </p:sp>
      <p:pic>
        <p:nvPicPr>
          <p:cNvPr id="31" name="Picture 30">
            <a:extLst>
              <a:ext uri="{FF2B5EF4-FFF2-40B4-BE49-F238E27FC236}">
                <a16:creationId xmlns:a16="http://schemas.microsoft.com/office/drawing/2014/main" id="{08D2C885-E7A1-0740-9F89-D04BA30557DB}"/>
              </a:ext>
            </a:extLst>
          </p:cNvPr>
          <p:cNvPicPr>
            <a:picLocks noChangeAspect="1"/>
          </p:cNvPicPr>
          <p:nvPr/>
        </p:nvPicPr>
        <p:blipFill>
          <a:blip r:embed="rId19"/>
          <a:stretch>
            <a:fillRect/>
          </a:stretch>
        </p:blipFill>
        <p:spPr>
          <a:xfrm>
            <a:off x="15221600" y="34605534"/>
            <a:ext cx="13273986" cy="2343854"/>
          </a:xfrm>
          <a:prstGeom prst="rect">
            <a:avLst/>
          </a:prstGeom>
        </p:spPr>
      </p:pic>
      <p:sp>
        <p:nvSpPr>
          <p:cNvPr id="32" name="Google Shape;168;p1">
            <a:extLst>
              <a:ext uri="{FF2B5EF4-FFF2-40B4-BE49-F238E27FC236}">
                <a16:creationId xmlns:a16="http://schemas.microsoft.com/office/drawing/2014/main" id="{A515C47D-E132-7046-B119-4307587CE230}"/>
              </a:ext>
            </a:extLst>
          </p:cNvPr>
          <p:cNvSpPr txBox="1"/>
          <p:nvPr/>
        </p:nvSpPr>
        <p:spPr>
          <a:xfrm>
            <a:off x="15095663" y="37152479"/>
            <a:ext cx="14366068"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2000" dirty="0">
                <a:solidFill>
                  <a:srgbClr val="000000"/>
                </a:solidFill>
                <a:latin typeface="Calibri" panose="020F0502020204030204" pitchFamily="34" charset="0"/>
                <a:ea typeface="Helvetica Neue"/>
                <a:cs typeface="Calibri" panose="020F0502020204030204" pitchFamily="34" charset="0"/>
                <a:sym typeface="Helvetica Neue"/>
              </a:rPr>
              <a:t>Voxel Threshold: p-FDR corrected &lt;0.05; Cluster Threshold: p FDR-corrected &lt;0.05</a:t>
            </a:r>
          </a:p>
          <a:p>
            <a:pPr marL="0" marR="0" lvl="0" indent="0" algn="l" rtl="0">
              <a:spcBef>
                <a:spcPts val="0"/>
              </a:spcBef>
              <a:spcAft>
                <a:spcPts val="0"/>
              </a:spcAft>
              <a:buClr>
                <a:srgbClr val="000000"/>
              </a:buClr>
              <a:buSzPts val="2000"/>
              <a:buFont typeface="Arial"/>
              <a:buNone/>
            </a:pPr>
            <a:r>
              <a:rPr lang="en-US" sz="2000" dirty="0">
                <a:latin typeface="Calibri" panose="020F0502020204030204" pitchFamily="34" charset="0"/>
                <a:ea typeface="Helvetica Neue"/>
                <a:cs typeface="Calibri" panose="020F0502020204030204" pitchFamily="34" charset="0"/>
                <a:sym typeface="Helvetica Neue"/>
              </a:rPr>
              <a:t>Music from childhood (0-11), young adulthood (19-26), and adulthood (26-45) did not survive corrections</a:t>
            </a:r>
            <a:endParaRPr dirty="0">
              <a:latin typeface="Calibri" panose="020F0502020204030204" pitchFamily="34" charset="0"/>
              <a:cs typeface="Calibri" panose="020F0502020204030204" pitchFamily="34" charset="0"/>
            </a:endParaRPr>
          </a:p>
        </p:txBody>
      </p:sp>
      <p:pic>
        <p:nvPicPr>
          <p:cNvPr id="3" name="Picture 2" descr="Graphical user interface, application&#10;&#10;Description automatically generated">
            <a:extLst>
              <a:ext uri="{FF2B5EF4-FFF2-40B4-BE49-F238E27FC236}">
                <a16:creationId xmlns:a16="http://schemas.microsoft.com/office/drawing/2014/main" id="{2A2ACA97-6580-504E-903B-E4953F4405A5}"/>
              </a:ext>
            </a:extLst>
          </p:cNvPr>
          <p:cNvPicPr>
            <a:picLocks noChangeAspect="1"/>
          </p:cNvPicPr>
          <p:nvPr/>
        </p:nvPicPr>
        <p:blipFill rotWithShape="1">
          <a:blip r:embed="rId20"/>
          <a:srcRect t="5828" r="2616" b="49435"/>
          <a:stretch/>
        </p:blipFill>
        <p:spPr>
          <a:xfrm>
            <a:off x="29379552" y="17635318"/>
            <a:ext cx="13679910" cy="3532115"/>
          </a:xfrm>
          <a:prstGeom prst="rect">
            <a:avLst/>
          </a:prstGeom>
        </p:spPr>
      </p:pic>
      <p:pic>
        <p:nvPicPr>
          <p:cNvPr id="35" name="Picture 34" descr="Chart, line chart&#10;&#10;Description automatically generated">
            <a:extLst>
              <a:ext uri="{FF2B5EF4-FFF2-40B4-BE49-F238E27FC236}">
                <a16:creationId xmlns:a16="http://schemas.microsoft.com/office/drawing/2014/main" id="{B11AAE0A-FF2E-DB43-9E37-C738713DDD5F}"/>
              </a:ext>
            </a:extLst>
          </p:cNvPr>
          <p:cNvPicPr>
            <a:picLocks noChangeAspect="1"/>
          </p:cNvPicPr>
          <p:nvPr/>
        </p:nvPicPr>
        <p:blipFill>
          <a:blip r:embed="rId21"/>
          <a:stretch>
            <a:fillRect/>
          </a:stretch>
        </p:blipFill>
        <p:spPr>
          <a:xfrm>
            <a:off x="32164388" y="21269710"/>
            <a:ext cx="7980669" cy="5586468"/>
          </a:xfrm>
          <a:prstGeom prst="rect">
            <a:avLst/>
          </a:prstGeom>
        </p:spPr>
      </p:pic>
      <p:pic>
        <p:nvPicPr>
          <p:cNvPr id="33" name="Picture 32">
            <a:extLst>
              <a:ext uri="{FF2B5EF4-FFF2-40B4-BE49-F238E27FC236}">
                <a16:creationId xmlns:a16="http://schemas.microsoft.com/office/drawing/2014/main" id="{D3CE992F-81FD-C246-95C1-97D8BFD7EF04}"/>
              </a:ext>
            </a:extLst>
          </p:cNvPr>
          <p:cNvPicPr>
            <a:picLocks noChangeAspect="1"/>
          </p:cNvPicPr>
          <p:nvPr/>
        </p:nvPicPr>
        <p:blipFill>
          <a:blip r:embed="rId22"/>
          <a:stretch>
            <a:fillRect/>
          </a:stretch>
        </p:blipFill>
        <p:spPr>
          <a:xfrm>
            <a:off x="25125474" y="32750503"/>
            <a:ext cx="3675569" cy="1197602"/>
          </a:xfrm>
          <a:prstGeom prst="rect">
            <a:avLst/>
          </a:prstGeom>
        </p:spPr>
      </p:pic>
      <p:sp>
        <p:nvSpPr>
          <p:cNvPr id="34" name="Google Shape;165;p1">
            <a:extLst>
              <a:ext uri="{FF2B5EF4-FFF2-40B4-BE49-F238E27FC236}">
                <a16:creationId xmlns:a16="http://schemas.microsoft.com/office/drawing/2014/main" id="{5C757C0C-62F7-8C41-A6DB-74DFE04C8888}"/>
              </a:ext>
            </a:extLst>
          </p:cNvPr>
          <p:cNvSpPr/>
          <p:nvPr/>
        </p:nvSpPr>
        <p:spPr>
          <a:xfrm>
            <a:off x="29302709" y="6600534"/>
            <a:ext cx="13877365" cy="1394021"/>
          </a:xfrm>
          <a:prstGeom prst="rect">
            <a:avLst/>
          </a:prstGeom>
          <a:solidFill>
            <a:srgbClr val="9A0000"/>
          </a:solidFill>
          <a:ln w="12700" cap="flat" cmpd="sng">
            <a:solidFill>
              <a:srgbClr val="42719B"/>
            </a:solidFill>
            <a:prstDash val="solid"/>
            <a:miter lim="800000"/>
            <a:headEnd type="none" w="sm" len="sm"/>
            <a:tailEnd type="none" w="sm" len="sm"/>
          </a:ln>
        </p:spPr>
        <p:txBody>
          <a:bodyPr spcFirstLastPara="1" wrap="square" lIns="91425" tIns="45700" rIns="91425" bIns="45700" anchor="ctr" anchorCtr="0">
            <a:noAutofit/>
          </a:bodyPr>
          <a:lstStyle/>
          <a:p>
            <a:pPr lvl="0" algn="ctr"/>
            <a:r>
              <a:rPr lang="en-US" sz="6000" b="1" dirty="0">
                <a:solidFill>
                  <a:schemeClr val="lt1"/>
                </a:solidFill>
                <a:latin typeface="Calibri" panose="020F0502020204030204" pitchFamily="34" charset="0"/>
                <a:ea typeface="Helvetica Neue"/>
                <a:cs typeface="Calibri" panose="020F0502020204030204" pitchFamily="34" charset="0"/>
                <a:sym typeface="Helvetica Neue"/>
              </a:rPr>
              <a:t>Anterior Insula Seed-Based Connectivity</a:t>
            </a:r>
            <a:endParaRPr lang="en-US" sz="6000" dirty="0">
              <a:latin typeface="Calibri" panose="020F0502020204030204" pitchFamily="34" charset="0"/>
              <a:cs typeface="Calibri" panose="020F0502020204030204" pitchFamily="34" charset="0"/>
            </a:endParaRPr>
          </a:p>
        </p:txBody>
      </p:sp>
      <p:pic>
        <p:nvPicPr>
          <p:cNvPr id="36" name="Picture 35">
            <a:extLst>
              <a:ext uri="{FF2B5EF4-FFF2-40B4-BE49-F238E27FC236}">
                <a16:creationId xmlns:a16="http://schemas.microsoft.com/office/drawing/2014/main" id="{CE562D72-841E-704E-B7B1-9E8B04E2B0AF}"/>
              </a:ext>
            </a:extLst>
          </p:cNvPr>
          <p:cNvPicPr>
            <a:picLocks noChangeAspect="1"/>
          </p:cNvPicPr>
          <p:nvPr/>
        </p:nvPicPr>
        <p:blipFill>
          <a:blip r:embed="rId23"/>
          <a:stretch>
            <a:fillRect/>
          </a:stretch>
        </p:blipFill>
        <p:spPr>
          <a:xfrm>
            <a:off x="30181214" y="10655267"/>
            <a:ext cx="12251691" cy="2183138"/>
          </a:xfrm>
          <a:prstGeom prst="rect">
            <a:avLst/>
          </a:prstGeom>
        </p:spPr>
      </p:pic>
      <p:pic>
        <p:nvPicPr>
          <p:cNvPr id="37" name="Picture 36" descr="A picture containing tableware&#10;&#10;Description automatically generated">
            <a:extLst>
              <a:ext uri="{FF2B5EF4-FFF2-40B4-BE49-F238E27FC236}">
                <a16:creationId xmlns:a16="http://schemas.microsoft.com/office/drawing/2014/main" id="{FA7AD4F1-5A31-8C4A-BB16-712D3C87F21D}"/>
              </a:ext>
            </a:extLst>
          </p:cNvPr>
          <p:cNvPicPr>
            <a:picLocks noChangeAspect="1"/>
          </p:cNvPicPr>
          <p:nvPr/>
        </p:nvPicPr>
        <p:blipFill>
          <a:blip r:embed="rId24"/>
          <a:stretch>
            <a:fillRect/>
          </a:stretch>
        </p:blipFill>
        <p:spPr>
          <a:xfrm>
            <a:off x="30181214" y="13085192"/>
            <a:ext cx="12251691" cy="2183138"/>
          </a:xfrm>
          <a:prstGeom prst="rect">
            <a:avLst/>
          </a:prstGeom>
        </p:spPr>
      </p:pic>
      <p:sp>
        <p:nvSpPr>
          <p:cNvPr id="38" name="TextBox 37">
            <a:extLst>
              <a:ext uri="{FF2B5EF4-FFF2-40B4-BE49-F238E27FC236}">
                <a16:creationId xmlns:a16="http://schemas.microsoft.com/office/drawing/2014/main" id="{07990162-37B2-5B45-87A4-A12982E6F011}"/>
              </a:ext>
            </a:extLst>
          </p:cNvPr>
          <p:cNvSpPr txBox="1"/>
          <p:nvPr/>
        </p:nvSpPr>
        <p:spPr>
          <a:xfrm>
            <a:off x="33438903" y="12650687"/>
            <a:ext cx="4061741"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Adolescence (12-18):</a:t>
            </a:r>
          </a:p>
        </p:txBody>
      </p:sp>
      <p:sp>
        <p:nvSpPr>
          <p:cNvPr id="39" name="TextBox 38">
            <a:extLst>
              <a:ext uri="{FF2B5EF4-FFF2-40B4-BE49-F238E27FC236}">
                <a16:creationId xmlns:a16="http://schemas.microsoft.com/office/drawing/2014/main" id="{3754A838-5134-F64E-889F-28D596D8E22B}"/>
              </a:ext>
            </a:extLst>
          </p:cNvPr>
          <p:cNvSpPr txBox="1"/>
          <p:nvPr/>
        </p:nvSpPr>
        <p:spPr>
          <a:xfrm>
            <a:off x="33970285" y="10215302"/>
            <a:ext cx="4061741" cy="584775"/>
          </a:xfrm>
          <a:prstGeom prst="rect">
            <a:avLst/>
          </a:prstGeom>
          <a:noFill/>
        </p:spPr>
        <p:txBody>
          <a:bodyPr wrap="square" rtlCol="0">
            <a:spAutoFit/>
          </a:bodyPr>
          <a:lstStyle/>
          <a:p>
            <a:r>
              <a:rPr lang="en-US" sz="3200" dirty="0">
                <a:latin typeface="Calibri" panose="020F0502020204030204" pitchFamily="34" charset="0"/>
                <a:cs typeface="Calibri" panose="020F0502020204030204" pitchFamily="34" charset="0"/>
              </a:rPr>
              <a:t>Childhood (0-11):</a:t>
            </a:r>
          </a:p>
        </p:txBody>
      </p:sp>
      <p:sp>
        <p:nvSpPr>
          <p:cNvPr id="40" name="Google Shape;168;p1">
            <a:extLst>
              <a:ext uri="{FF2B5EF4-FFF2-40B4-BE49-F238E27FC236}">
                <a16:creationId xmlns:a16="http://schemas.microsoft.com/office/drawing/2014/main" id="{BDD7C74E-36C0-484C-9E6E-ACDB29661F07}"/>
              </a:ext>
            </a:extLst>
          </p:cNvPr>
          <p:cNvSpPr txBox="1"/>
          <p:nvPr/>
        </p:nvSpPr>
        <p:spPr>
          <a:xfrm>
            <a:off x="29587668" y="15138864"/>
            <a:ext cx="14366068"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Clr>
                <a:srgbClr val="000000"/>
              </a:buClr>
              <a:buSzPts val="2000"/>
              <a:buFont typeface="Arial"/>
              <a:buNone/>
            </a:pPr>
            <a:r>
              <a:rPr lang="en-US" sz="2000" dirty="0">
                <a:solidFill>
                  <a:srgbClr val="000000"/>
                </a:solidFill>
                <a:latin typeface="Calibri" panose="020F0502020204030204" pitchFamily="34" charset="0"/>
                <a:ea typeface="Helvetica Neue"/>
                <a:cs typeface="Calibri" panose="020F0502020204030204" pitchFamily="34" charset="0"/>
                <a:sym typeface="Helvetica Neue"/>
              </a:rPr>
              <a:t>Voxel Threshold: p-FDR corrected &lt;0.05; Cluster Threshold: p FDR-corrected &lt;0.05</a:t>
            </a:r>
          </a:p>
          <a:p>
            <a:pPr marL="0" marR="0" lvl="0" indent="0" algn="l" rtl="0">
              <a:spcBef>
                <a:spcPts val="0"/>
              </a:spcBef>
              <a:spcAft>
                <a:spcPts val="0"/>
              </a:spcAft>
              <a:buClr>
                <a:srgbClr val="000000"/>
              </a:buClr>
              <a:buSzPts val="2000"/>
              <a:buFont typeface="Arial"/>
              <a:buNone/>
            </a:pPr>
            <a:r>
              <a:rPr lang="en-US" sz="2000" dirty="0">
                <a:latin typeface="Calibri" panose="020F0502020204030204" pitchFamily="34" charset="0"/>
                <a:ea typeface="Helvetica Neue"/>
                <a:cs typeface="Calibri" panose="020F0502020204030204" pitchFamily="34" charset="0"/>
                <a:sym typeface="Helvetica Neue"/>
              </a:rPr>
              <a:t>Music from young adulthood  (19-25) and adulthood (26-45) did not survive corrections</a:t>
            </a:r>
            <a:endParaRPr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A5EF754D-8046-734E-8533-403209152D7B}"/>
              </a:ext>
            </a:extLst>
          </p:cNvPr>
          <p:cNvPicPr>
            <a:picLocks noChangeAspect="1"/>
          </p:cNvPicPr>
          <p:nvPr/>
        </p:nvPicPr>
        <p:blipFill>
          <a:blip r:embed="rId25"/>
          <a:stretch>
            <a:fillRect/>
          </a:stretch>
        </p:blipFill>
        <p:spPr>
          <a:xfrm>
            <a:off x="40752458" y="9591374"/>
            <a:ext cx="2052751" cy="1149024"/>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883</TotalTime>
  <Words>1033</Words>
  <Application>Microsoft Macintosh PowerPoint</Application>
  <PresentationFormat>Custom</PresentationFormat>
  <Paragraphs>172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Helvetica Neue</vt:lpstr>
      <vt:lpstr>Calibri</vt:lpstr>
      <vt:lpstr>Arial</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User</dc:creator>
  <cp:lastModifiedBy>Microsoft Office User</cp:lastModifiedBy>
  <cp:revision>15</cp:revision>
  <dcterms:created xsi:type="dcterms:W3CDTF">2021-02-08T14:55:12Z</dcterms:created>
  <dcterms:modified xsi:type="dcterms:W3CDTF">2022-04-08T16:24:41Z</dcterms:modified>
</cp:coreProperties>
</file>